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7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305" r:id="rId5"/>
    <p:sldId id="30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</p:sldIdLst>
  <p:sldSz cx="12192000" cy="6858000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tags" Target="tags/tag14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7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7.png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6.png"/><Relationship Id="rId3" Type="http://schemas.openxmlformats.org/officeDocument/2006/relationships/image" Target="../media/image14.png"/><Relationship Id="rId2" Type="http://schemas.openxmlformats.org/officeDocument/2006/relationships/image" Target="../media/image42.png"/><Relationship Id="rId1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48.jpeg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7.png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58.jpeg"/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image" Target="../media/image1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1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1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13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59.jpeg"/><Relationship Id="rId1" Type="http://schemas.openxmlformats.org/officeDocument/2006/relationships/image" Target="../media/image13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5.png"/><Relationship Id="rId2" Type="http://schemas.openxmlformats.org/officeDocument/2006/relationships/image" Target="../media/image60.png"/><Relationship Id="rId1" Type="http://schemas.openxmlformats.org/officeDocument/2006/relationships/image" Target="../media/image13.jpe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13.jpe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5.png"/><Relationship Id="rId2" Type="http://schemas.openxmlformats.org/officeDocument/2006/relationships/image" Target="../media/image60.png"/><Relationship Id="rId1" Type="http://schemas.openxmlformats.org/officeDocument/2006/relationships/image" Target="../media/image1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1" Type="http://schemas.openxmlformats.org/officeDocument/2006/relationships/image" Target="../media/image13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0.png"/><Relationship Id="rId6" Type="http://schemas.openxmlformats.org/officeDocument/2006/relationships/image" Target="../media/image14.png"/><Relationship Id="rId5" Type="http://schemas.openxmlformats.org/officeDocument/2006/relationships/image" Target="../media/image69.png"/><Relationship Id="rId4" Type="http://schemas.openxmlformats.org/officeDocument/2006/relationships/image" Target="../media/image15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1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1" Type="http://schemas.openxmlformats.org/officeDocument/2006/relationships/image" Target="../media/image1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1" Type="http://schemas.openxmlformats.org/officeDocument/2006/relationships/image" Target="../media/image13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6" Type="http://schemas.openxmlformats.org/officeDocument/2006/relationships/image" Target="../media/image15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13.jpe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image" Target="../media/image13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6" Type="http://schemas.openxmlformats.org/officeDocument/2006/relationships/image" Target="../media/image81.png"/><Relationship Id="rId5" Type="http://schemas.openxmlformats.org/officeDocument/2006/relationships/image" Target="../media/image15.png"/><Relationship Id="rId4" Type="http://schemas.openxmlformats.org/officeDocument/2006/relationships/image" Target="../media/image80.jpeg"/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2.png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28.png"/><Relationship Id="rId14" Type="http://schemas.openxmlformats.org/officeDocument/2006/relationships/image" Target="../media/image27.png"/><Relationship Id="rId13" Type="http://schemas.openxmlformats.org/officeDocument/2006/relationships/image" Target="../media/image26.png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image" Target="../media/image25.png"/><Relationship Id="rId1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31.jpeg"/><Relationship Id="rId1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6819265" cy="6858000"/>
          </a:xfrm>
          <a:prstGeom prst="rect">
            <a:avLst/>
          </a:prstGeom>
        </p:spPr>
      </p:pic>
      <p:sp>
        <p:nvSpPr>
          <p:cNvPr id="4" name="textbox 4"/>
          <p:cNvSpPr/>
          <p:nvPr/>
        </p:nvSpPr>
        <p:spPr>
          <a:xfrm>
            <a:off x="6177742" y="2861829"/>
            <a:ext cx="5759450" cy="15659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0000"/>
              </a:lnSpc>
            </a:pPr>
            <a:endParaRPr lang="en-US" altLang="en-US" sz="100" dirty="0"/>
          </a:p>
          <a:p>
            <a:pPr marL="382270" algn="l" rtl="0" eaLnBrk="0">
              <a:lnSpc>
                <a:spcPct val="96000"/>
              </a:lnSpc>
              <a:spcBef>
                <a:spcPts val="0"/>
              </a:spcBef>
            </a:pPr>
            <a:r>
              <a:rPr sz="5100" kern="0" spc="40" dirty="0">
                <a:ln w="18869" cap="flat" cmpd="sng">
                  <a:solidFill>
                    <a:srgbClr val="802157">
                      <a:alpha val="100000"/>
                    </a:srgbClr>
                  </a:solidFill>
                  <a:prstDash val="solid"/>
                  <a:bevel/>
                </a:ln>
                <a:solidFill>
                  <a:srgbClr val="802157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离散对数问题</a:t>
            </a:r>
            <a:endParaRPr lang="en-US" altLang="en-US" sz="5100" dirty="0"/>
          </a:p>
          <a:p>
            <a:pPr marL="12700" algn="l" rtl="0" eaLnBrk="0">
              <a:lnSpc>
                <a:spcPct val="94000"/>
              </a:lnSpc>
              <a:spcBef>
                <a:spcPts val="1600"/>
              </a:spcBef>
            </a:pPr>
            <a:r>
              <a:rPr sz="1800" b="1" kern="0" spc="40" dirty="0">
                <a:solidFill>
                  <a:srgbClr val="6B026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       员</a:t>
            </a:r>
            <a:r>
              <a:rPr sz="1800" b="1" kern="0" spc="-240" dirty="0">
                <a:solidFill>
                  <a:srgbClr val="6B026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1800" b="1" kern="0" spc="40" dirty="0">
                <a:solidFill>
                  <a:srgbClr val="6B026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：罗劲  宋常秀 李昕杨 杨胜麟  黄贝</a:t>
            </a:r>
            <a:r>
              <a:rPr sz="1800" b="1" kern="0" spc="30" dirty="0">
                <a:solidFill>
                  <a:srgbClr val="6B026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杰 米建伯</a:t>
            </a:r>
            <a:endParaRPr lang="en-US" altLang="en-US" sz="1800" dirty="0"/>
          </a:p>
          <a:p>
            <a:pPr algn="l" rtl="0" eaLnBrk="0">
              <a:lnSpc>
                <a:spcPct val="118000"/>
              </a:lnSpc>
            </a:pPr>
            <a:endParaRPr lang="en-US" altLang="en-US" sz="400" dirty="0"/>
          </a:p>
          <a:p>
            <a:pPr marL="1210945" algn="l" rtl="0" eaLnBrk="0">
              <a:lnSpc>
                <a:spcPct val="94000"/>
              </a:lnSpc>
              <a:spcBef>
                <a:spcPts val="5"/>
              </a:spcBef>
            </a:pPr>
            <a:r>
              <a:rPr sz="1800" b="1" kern="0" spc="60" dirty="0">
                <a:solidFill>
                  <a:srgbClr val="6B026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赵怀佳 苏浩天 刘昌浩 曹瑜</a:t>
            </a:r>
            <a:r>
              <a:rPr sz="1800" b="1" kern="0" spc="50" dirty="0">
                <a:solidFill>
                  <a:srgbClr val="6B0261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廖远菁 陈育全</a:t>
            </a:r>
            <a:endParaRPr lang="en-US" altLang="en-US" sz="1800" dirty="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400544" y="1357883"/>
            <a:ext cx="3284220" cy="1161288"/>
          </a:xfrm>
          <a:prstGeom prst="rect">
            <a:avLst/>
          </a:prstGeom>
        </p:spPr>
      </p:pic>
      <p:sp>
        <p:nvSpPr>
          <p:cNvPr id="8" name="textbox 8"/>
          <p:cNvSpPr/>
          <p:nvPr/>
        </p:nvSpPr>
        <p:spPr>
          <a:xfrm>
            <a:off x="7993380" y="4898135"/>
            <a:ext cx="2598420" cy="588644"/>
          </a:xfrm>
          <a:prstGeom prst="rect">
            <a:avLst/>
          </a:prstGeom>
          <a:solidFill>
            <a:srgbClr val="802157">
              <a:alpha val="86274"/>
            </a:srgbClr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6000"/>
              </a:lnSpc>
            </a:pPr>
            <a:endParaRPr lang="en-US" altLang="en-US" sz="1000" dirty="0"/>
          </a:p>
          <a:p>
            <a:pPr marL="339090" algn="l" rtl="0" eaLnBrk="0">
              <a:lnSpc>
                <a:spcPct val="80000"/>
              </a:lnSpc>
              <a:spcBef>
                <a:spcPts val="0"/>
              </a:spcBef>
            </a:pPr>
            <a:r>
              <a:rPr sz="2300" b="1" kern="0" spc="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QUESTION</a:t>
            </a:r>
            <a:r>
              <a:rPr sz="2300" b="1" kern="0" spc="240" dirty="0">
                <a:solidFill>
                  <a:srgbClr val="FFFFFF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4</a:t>
            </a:r>
            <a:endParaRPr lang="en-US" altLang="en-US" sz="2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1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96" name="picture 1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33400" y="2493264"/>
            <a:ext cx="5870448" cy="2871215"/>
          </a:xfrm>
          <a:prstGeom prst="rect">
            <a:avLst/>
          </a:prstGeom>
        </p:spPr>
      </p:pic>
      <p:sp>
        <p:nvSpPr>
          <p:cNvPr id="198" name="textbox 198"/>
          <p:cNvSpPr/>
          <p:nvPr/>
        </p:nvSpPr>
        <p:spPr>
          <a:xfrm>
            <a:off x="3515773" y="-223069"/>
            <a:ext cx="4906645" cy="10826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8325"/>
              </a:lnSpc>
            </a:pPr>
            <a:r>
              <a:rPr sz="2700" kern="0" spc="0" dirty="0">
                <a:solidFill>
                  <a:srgbClr val="7F2157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Diffie</a:t>
            </a:r>
            <a:r>
              <a:rPr sz="2700" kern="0" spc="330" dirty="0">
                <a:solidFill>
                  <a:srgbClr val="7F2157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− </a:t>
            </a:r>
            <a:r>
              <a:rPr sz="2700" kern="0" spc="0" dirty="0">
                <a:solidFill>
                  <a:srgbClr val="7F2157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Hellman</a:t>
            </a:r>
            <a:r>
              <a:rPr sz="2700" kern="0" spc="330" dirty="0">
                <a:solidFill>
                  <a:srgbClr val="802157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密钥交换</a:t>
            </a:r>
            <a:r>
              <a:rPr sz="2700" kern="0" spc="330" dirty="0">
                <a:solidFill>
                  <a:srgbClr val="7F2157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协议</a:t>
            </a:r>
            <a:endParaRPr lang="en-US" altLang="en-US" sz="2700" dirty="0"/>
          </a:p>
        </p:txBody>
      </p:sp>
      <p:sp>
        <p:nvSpPr>
          <p:cNvPr id="200" name="textbox 200"/>
          <p:cNvSpPr/>
          <p:nvPr/>
        </p:nvSpPr>
        <p:spPr>
          <a:xfrm>
            <a:off x="2617727" y="1739251"/>
            <a:ext cx="6987540" cy="6311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Alice</a:t>
            </a:r>
            <a:r>
              <a:rPr sz="1500" kern="0" spc="9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告诉</a:t>
            </a: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Bob</a:t>
            </a:r>
            <a:r>
              <a:rPr sz="1500" kern="0" spc="-1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9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，她选取的群</a:t>
            </a:r>
            <a:r>
              <a:rPr sz="1500" kern="0" spc="9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  </a:t>
            </a:r>
            <a:r>
              <a:rPr sz="1500" kern="0" spc="9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的参数：</a:t>
            </a:r>
            <a:r>
              <a:rPr sz="1500" kern="0" spc="9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1500" kern="0" spc="9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1500" kern="0" spc="9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500" kern="0" spc="-13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9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。其中</a:t>
            </a:r>
            <a:r>
              <a:rPr sz="1500" kern="0" spc="9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500" kern="0" spc="9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sz="1500" kern="0" spc="9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  </a:t>
            </a:r>
            <a:r>
              <a:rPr sz="1500" kern="0" spc="9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某个子群的生成</a:t>
            </a:r>
            <a:r>
              <a:rPr sz="1500" kern="0" spc="8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元。为</a:t>
            </a:r>
            <a:endParaRPr lang="en-US" altLang="en-US" sz="15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marL="39370" algn="l" rtl="0" eaLnBrk="0">
              <a:lnSpc>
                <a:spcPct val="97000"/>
              </a:lnSpc>
              <a:spcBef>
                <a:spcPts val="0"/>
              </a:spcBef>
            </a:pPr>
            <a:r>
              <a:rPr sz="1500" kern="0" spc="7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了安全性，子群</a:t>
            </a:r>
            <a:r>
              <a:rPr sz="1500" kern="0" spc="7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&lt;g&gt;</a:t>
            </a:r>
            <a:r>
              <a:rPr sz="1500" kern="0" spc="7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的阶要尽可能的为一个大质数</a:t>
            </a:r>
            <a:endParaRPr lang="en-US" altLang="en-US" sz="1500" dirty="0"/>
          </a:p>
        </p:txBody>
      </p:sp>
      <p:sp>
        <p:nvSpPr>
          <p:cNvPr id="202" name="textbox 202"/>
          <p:cNvSpPr/>
          <p:nvPr/>
        </p:nvSpPr>
        <p:spPr>
          <a:xfrm>
            <a:off x="7483512" y="1880628"/>
            <a:ext cx="114300" cy="1314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830"/>
              </a:lnSpc>
            </a:pPr>
            <a:r>
              <a:rPr sz="1100" kern="0" spc="7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endParaRPr lang="en-US" altLang="en-US" sz="1100" dirty="0"/>
          </a:p>
        </p:txBody>
      </p:sp>
      <p:sp>
        <p:nvSpPr>
          <p:cNvPr id="204" name="textbox 204"/>
          <p:cNvSpPr/>
          <p:nvPr/>
        </p:nvSpPr>
        <p:spPr>
          <a:xfrm>
            <a:off x="7468310" y="1769293"/>
            <a:ext cx="86360" cy="1282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805"/>
              </a:lnSpc>
            </a:pPr>
            <a:r>
              <a:rPr sz="1100" kern="0" spc="-1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∗</a:t>
            </a:r>
            <a:endParaRPr lang="en-US" altLang="en-US" sz="1100" dirty="0"/>
          </a:p>
        </p:txBody>
      </p:sp>
      <p:sp>
        <p:nvSpPr>
          <p:cNvPr id="206" name="textbox 206"/>
          <p:cNvSpPr/>
          <p:nvPr/>
        </p:nvSpPr>
        <p:spPr>
          <a:xfrm>
            <a:off x="5116867" y="1880628"/>
            <a:ext cx="114300" cy="1314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830"/>
              </a:lnSpc>
            </a:pPr>
            <a:r>
              <a:rPr sz="1100" kern="0" spc="7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endParaRPr lang="en-US" altLang="en-US" sz="1100" dirty="0"/>
          </a:p>
        </p:txBody>
      </p:sp>
      <p:sp>
        <p:nvSpPr>
          <p:cNvPr id="208" name="textbox 208"/>
          <p:cNvSpPr/>
          <p:nvPr/>
        </p:nvSpPr>
        <p:spPr>
          <a:xfrm>
            <a:off x="5091503" y="1769293"/>
            <a:ext cx="86360" cy="1282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805"/>
              </a:lnSpc>
            </a:pPr>
            <a:r>
              <a:rPr sz="1100" kern="0" spc="-1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∗</a:t>
            </a:r>
            <a:endParaRPr lang="en-US" altLang="en-US" sz="1100" dirty="0"/>
          </a:p>
        </p:txBody>
      </p:sp>
      <p:sp>
        <p:nvSpPr>
          <p:cNvPr id="210" name="textbox 210"/>
          <p:cNvSpPr/>
          <p:nvPr/>
        </p:nvSpPr>
        <p:spPr>
          <a:xfrm>
            <a:off x="3589611" y="6097891"/>
            <a:ext cx="6424929" cy="6330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Bob</a:t>
            </a:r>
            <a:r>
              <a:rPr sz="1500" kern="0" spc="10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收到</a:t>
            </a:r>
            <a:r>
              <a:rPr sz="1500" kern="0" spc="10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500" kern="0" spc="10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之后，计算</a:t>
            </a:r>
            <a:r>
              <a:rPr sz="1500" kern="0" spc="10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s</a:t>
            </a:r>
            <a:r>
              <a:rPr sz="1500" kern="0" spc="21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10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≡ </a:t>
            </a: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1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b</a:t>
            </a:r>
            <a:r>
              <a:rPr sz="1100" kern="0" spc="-9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10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≡</a:t>
            </a:r>
            <a:r>
              <a:rPr sz="1500" kern="0" spc="12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700" kern="0" spc="0" baseline="3400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ab</a:t>
            </a:r>
            <a:r>
              <a:rPr sz="1500" kern="0" spc="10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(</a:t>
            </a: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mod</a:t>
            </a:r>
            <a:r>
              <a:rPr sz="1500" kern="0" spc="10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1500" kern="0" spc="10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)</a:t>
            </a:r>
            <a:r>
              <a:rPr sz="1500" kern="0" spc="-1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10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，同样</a:t>
            </a: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Alice</a:t>
            </a:r>
            <a:r>
              <a:rPr sz="1500" kern="0" spc="10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收到以后，计算</a:t>
            </a:r>
            <a:r>
              <a:rPr sz="1500" kern="0" spc="10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s</a:t>
            </a:r>
            <a:r>
              <a:rPr sz="1500" kern="0" spc="21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9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≡</a:t>
            </a:r>
            <a:endParaRPr lang="en-US" altLang="en-US" sz="1500" dirty="0"/>
          </a:p>
          <a:p>
            <a:pPr marL="12700" algn="l" rtl="0" eaLnBrk="0">
              <a:lnSpc>
                <a:spcPts val="3060"/>
              </a:lnSpc>
            </a:pP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B</a:t>
            </a:r>
            <a:r>
              <a:rPr sz="1700" kern="0" spc="0" baseline="2100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100" kern="0" spc="-9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11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≡ </a:t>
            </a: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700" kern="0" spc="0" baseline="2100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ab</a:t>
            </a:r>
            <a:r>
              <a:rPr sz="1500" kern="0" spc="11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(</a:t>
            </a: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mod</a:t>
            </a:r>
            <a:r>
              <a:rPr sz="1500" kern="0" spc="11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1500" kern="0" spc="11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)</a:t>
            </a:r>
            <a:r>
              <a:rPr sz="1500" kern="0" spc="-15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11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，这个</a:t>
            </a:r>
            <a:r>
              <a:rPr sz="1500" kern="0" spc="11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s</a:t>
            </a:r>
            <a:r>
              <a:rPr sz="1500" kern="0" spc="11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就是通过</a:t>
            </a: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DHKE</a:t>
            </a:r>
            <a:r>
              <a:rPr sz="1500" kern="0" spc="10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协议建立起来的密钥</a:t>
            </a:r>
            <a:endParaRPr lang="en-US" altLang="en-US" sz="1500" dirty="0"/>
          </a:p>
        </p:txBody>
      </p:sp>
      <p:sp>
        <p:nvSpPr>
          <p:cNvPr id="212" name="textbox 212"/>
          <p:cNvSpPr/>
          <p:nvPr/>
        </p:nvSpPr>
        <p:spPr>
          <a:xfrm>
            <a:off x="7835521" y="4229721"/>
            <a:ext cx="3099435" cy="9105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500" kern="0" spc="7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500" kern="0" spc="2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7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≡</a:t>
            </a:r>
            <a:r>
              <a:rPr sz="1500" kern="0" spc="11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700" kern="0" spc="0" baseline="3400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100" kern="0" spc="-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7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(</a:t>
            </a: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mod</a:t>
            </a:r>
            <a:r>
              <a:rPr sz="1500" kern="0" spc="7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1500" kern="0" spc="7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)</a:t>
            </a:r>
            <a:r>
              <a:rPr sz="1500" kern="0" spc="-1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7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，并发送给</a:t>
            </a: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Bob</a:t>
            </a:r>
            <a:r>
              <a:rPr sz="1500" kern="0" spc="7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en-US" sz="1500" dirty="0"/>
          </a:p>
          <a:p>
            <a:pPr marL="41275" algn="l" rtl="0" eaLnBrk="0">
              <a:lnSpc>
                <a:spcPts val="2450"/>
              </a:lnSpc>
            </a:pPr>
            <a:r>
              <a:rPr sz="1500" kern="0" spc="5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同时</a:t>
            </a: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Bob</a:t>
            </a:r>
            <a:r>
              <a:rPr sz="1500" kern="0" spc="5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选取一个整数</a:t>
            </a:r>
            <a:r>
              <a:rPr sz="1500" kern="0" spc="5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b</a:t>
            </a:r>
            <a:r>
              <a:rPr sz="1500" kern="0" spc="-1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5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，计算</a:t>
            </a:r>
            <a:endParaRPr lang="en-US" altLang="en-US" sz="1500" dirty="0"/>
          </a:p>
          <a:p>
            <a:pPr algn="l" rtl="0" eaLnBrk="0">
              <a:lnSpc>
                <a:spcPct val="109000"/>
              </a:lnSpc>
            </a:pPr>
            <a:endParaRPr lang="en-US" altLang="en-US" sz="800" dirty="0"/>
          </a:p>
          <a:p>
            <a:pPr marL="19050" algn="l" rtl="0" eaLnBrk="0">
              <a:lnSpc>
                <a:spcPct val="97000"/>
              </a:lnSpc>
              <a:spcBef>
                <a:spcPts val="5"/>
              </a:spcBef>
            </a:pPr>
            <a:r>
              <a:rPr sz="1500" kern="0" spc="10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B</a:t>
            </a:r>
            <a:r>
              <a:rPr sz="1500" kern="0" spc="22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10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≡</a:t>
            </a:r>
            <a:r>
              <a:rPr sz="1500" kern="0" spc="11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700" kern="0" spc="0" baseline="300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b</a:t>
            </a:r>
            <a:r>
              <a:rPr sz="1500" kern="0" spc="10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(</a:t>
            </a: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mod</a:t>
            </a:r>
            <a:r>
              <a:rPr sz="1500" kern="0" spc="10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1500" kern="0" spc="10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)</a:t>
            </a:r>
            <a:r>
              <a:rPr sz="1500" kern="0" spc="-1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10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，并将</a:t>
            </a:r>
            <a:r>
              <a:rPr sz="1500" kern="0" spc="10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B</a:t>
            </a:r>
            <a:r>
              <a:rPr sz="1500" kern="0" spc="10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发送给</a:t>
            </a: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Alice</a:t>
            </a:r>
            <a:endParaRPr lang="en-US" altLang="en-US" sz="1500" dirty="0"/>
          </a:p>
        </p:txBody>
      </p:sp>
      <p:sp>
        <p:nvSpPr>
          <p:cNvPr id="214" name="path"/>
          <p:cNvSpPr/>
          <p:nvPr/>
        </p:nvSpPr>
        <p:spPr>
          <a:xfrm>
            <a:off x="11169243" y="3623894"/>
            <a:ext cx="74891" cy="44450"/>
          </a:xfrm>
          <a:custGeom>
            <a:avLst/>
            <a:gdLst/>
            <a:ahLst/>
            <a:cxnLst/>
            <a:rect l="0" t="0" r="0" b="0"/>
            <a:pathLst>
              <a:path w="117" h="70">
                <a:moveTo>
                  <a:pt x="115" y="70"/>
                </a:moveTo>
                <a:lnTo>
                  <a:pt x="57" y="70"/>
                </a:lnTo>
                <a:lnTo>
                  <a:pt x="57" y="50"/>
                </a:lnTo>
                <a:lnTo>
                  <a:pt x="0" y="49"/>
                </a:lnTo>
                <a:lnTo>
                  <a:pt x="2" y="36"/>
                </a:lnTo>
                <a:lnTo>
                  <a:pt x="15" y="17"/>
                </a:lnTo>
                <a:lnTo>
                  <a:pt x="34" y="4"/>
                </a:lnTo>
                <a:lnTo>
                  <a:pt x="58" y="0"/>
                </a:lnTo>
                <a:lnTo>
                  <a:pt x="81" y="4"/>
                </a:lnTo>
                <a:lnTo>
                  <a:pt x="100" y="17"/>
                </a:lnTo>
                <a:lnTo>
                  <a:pt x="113" y="36"/>
                </a:lnTo>
                <a:lnTo>
                  <a:pt x="117" y="60"/>
                </a:lnTo>
                <a:lnTo>
                  <a:pt x="115" y="70"/>
                </a:lnTo>
              </a:path>
            </a:pathLst>
          </a:cu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16" name="path"/>
          <p:cNvSpPr/>
          <p:nvPr/>
        </p:nvSpPr>
        <p:spPr>
          <a:xfrm>
            <a:off x="7788033" y="3641788"/>
            <a:ext cx="3418027" cy="26555"/>
          </a:xfrm>
          <a:custGeom>
            <a:avLst/>
            <a:gdLst/>
            <a:ahLst/>
            <a:cxnLst/>
            <a:rect l="0" t="0" r="0" b="0"/>
            <a:pathLst>
              <a:path w="5382" h="41">
                <a:moveTo>
                  <a:pt x="5324" y="41"/>
                </a:moveTo>
                <a:lnTo>
                  <a:pt x="0" y="20"/>
                </a:lnTo>
                <a:lnTo>
                  <a:pt x="0" y="0"/>
                </a:lnTo>
                <a:lnTo>
                  <a:pt x="5324" y="21"/>
                </a:lnTo>
                <a:lnTo>
                  <a:pt x="5322" y="31"/>
                </a:lnTo>
                <a:lnTo>
                  <a:pt x="5324" y="41"/>
                </a:lnTo>
              </a:path>
              <a:path w="5382" h="41">
                <a:moveTo>
                  <a:pt x="5382" y="41"/>
                </a:moveTo>
                <a:lnTo>
                  <a:pt x="5324" y="41"/>
                </a:lnTo>
                <a:lnTo>
                  <a:pt x="5322" y="31"/>
                </a:lnTo>
                <a:lnTo>
                  <a:pt x="5324" y="21"/>
                </a:lnTo>
                <a:lnTo>
                  <a:pt x="5382" y="21"/>
                </a:lnTo>
                <a:lnTo>
                  <a:pt x="5382" y="41"/>
                </a:lnTo>
              </a:path>
            </a:pathLst>
          </a:cu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18" name="picture 2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706234" y="3124517"/>
            <a:ext cx="1205738" cy="1074952"/>
          </a:xfrm>
          <a:prstGeom prst="rect">
            <a:avLst/>
          </a:prstGeom>
        </p:spPr>
      </p:pic>
      <p:sp>
        <p:nvSpPr>
          <p:cNvPr id="220" name="path"/>
          <p:cNvSpPr/>
          <p:nvPr/>
        </p:nvSpPr>
        <p:spPr>
          <a:xfrm>
            <a:off x="6824573" y="5986094"/>
            <a:ext cx="74892" cy="44450"/>
          </a:xfrm>
          <a:custGeom>
            <a:avLst/>
            <a:gdLst/>
            <a:ahLst/>
            <a:cxnLst/>
            <a:rect l="0" t="0" r="0" b="0"/>
            <a:pathLst>
              <a:path w="117" h="70">
                <a:moveTo>
                  <a:pt x="115" y="70"/>
                </a:moveTo>
                <a:lnTo>
                  <a:pt x="57" y="70"/>
                </a:lnTo>
                <a:lnTo>
                  <a:pt x="57" y="50"/>
                </a:lnTo>
                <a:lnTo>
                  <a:pt x="0" y="49"/>
                </a:lnTo>
                <a:lnTo>
                  <a:pt x="2" y="36"/>
                </a:lnTo>
                <a:lnTo>
                  <a:pt x="15" y="17"/>
                </a:lnTo>
                <a:lnTo>
                  <a:pt x="34" y="4"/>
                </a:lnTo>
                <a:lnTo>
                  <a:pt x="58" y="0"/>
                </a:lnTo>
                <a:lnTo>
                  <a:pt x="81" y="4"/>
                </a:lnTo>
                <a:lnTo>
                  <a:pt x="100" y="17"/>
                </a:lnTo>
                <a:lnTo>
                  <a:pt x="113" y="36"/>
                </a:lnTo>
                <a:lnTo>
                  <a:pt x="117" y="60"/>
                </a:lnTo>
                <a:lnTo>
                  <a:pt x="115" y="70"/>
                </a:lnTo>
              </a:path>
            </a:pathLst>
          </a:cu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22" name="path"/>
          <p:cNvSpPr/>
          <p:nvPr/>
        </p:nvSpPr>
        <p:spPr>
          <a:xfrm>
            <a:off x="3443363" y="6003988"/>
            <a:ext cx="3418027" cy="26555"/>
          </a:xfrm>
          <a:custGeom>
            <a:avLst/>
            <a:gdLst/>
            <a:ahLst/>
            <a:cxnLst/>
            <a:rect l="0" t="0" r="0" b="0"/>
            <a:pathLst>
              <a:path w="5382" h="41">
                <a:moveTo>
                  <a:pt x="5324" y="41"/>
                </a:moveTo>
                <a:lnTo>
                  <a:pt x="0" y="20"/>
                </a:lnTo>
                <a:lnTo>
                  <a:pt x="0" y="0"/>
                </a:lnTo>
                <a:lnTo>
                  <a:pt x="5324" y="21"/>
                </a:lnTo>
                <a:lnTo>
                  <a:pt x="5322" y="31"/>
                </a:lnTo>
                <a:lnTo>
                  <a:pt x="5324" y="41"/>
                </a:lnTo>
              </a:path>
              <a:path w="5382" h="41">
                <a:moveTo>
                  <a:pt x="5382" y="41"/>
                </a:moveTo>
                <a:lnTo>
                  <a:pt x="5324" y="41"/>
                </a:lnTo>
                <a:lnTo>
                  <a:pt x="5322" y="31"/>
                </a:lnTo>
                <a:lnTo>
                  <a:pt x="5324" y="21"/>
                </a:lnTo>
                <a:lnTo>
                  <a:pt x="5382" y="21"/>
                </a:lnTo>
                <a:lnTo>
                  <a:pt x="5382" y="41"/>
                </a:lnTo>
              </a:path>
            </a:pathLst>
          </a:cu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224" name="picture 2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2361564" y="5486717"/>
            <a:ext cx="1205737" cy="1074953"/>
          </a:xfrm>
          <a:prstGeom prst="rect">
            <a:avLst/>
          </a:prstGeom>
        </p:spPr>
      </p:pic>
      <p:sp>
        <p:nvSpPr>
          <p:cNvPr id="226" name="path"/>
          <p:cNvSpPr/>
          <p:nvPr/>
        </p:nvSpPr>
        <p:spPr>
          <a:xfrm>
            <a:off x="2422283" y="1534223"/>
            <a:ext cx="3418027" cy="26555"/>
          </a:xfrm>
          <a:custGeom>
            <a:avLst/>
            <a:gdLst/>
            <a:ahLst/>
            <a:cxnLst/>
            <a:rect l="0" t="0" r="0" b="0"/>
            <a:pathLst>
              <a:path w="5382" h="41">
                <a:moveTo>
                  <a:pt x="5324" y="41"/>
                </a:moveTo>
                <a:lnTo>
                  <a:pt x="0" y="20"/>
                </a:lnTo>
                <a:lnTo>
                  <a:pt x="0" y="0"/>
                </a:lnTo>
                <a:lnTo>
                  <a:pt x="5324" y="21"/>
                </a:lnTo>
                <a:lnTo>
                  <a:pt x="5322" y="31"/>
                </a:lnTo>
                <a:lnTo>
                  <a:pt x="5324" y="41"/>
                </a:lnTo>
              </a:path>
              <a:path w="5382" h="41">
                <a:moveTo>
                  <a:pt x="5382" y="41"/>
                </a:moveTo>
                <a:lnTo>
                  <a:pt x="5324" y="41"/>
                </a:lnTo>
                <a:lnTo>
                  <a:pt x="5322" y="31"/>
                </a:lnTo>
                <a:lnTo>
                  <a:pt x="5324" y="21"/>
                </a:lnTo>
                <a:lnTo>
                  <a:pt x="5382" y="21"/>
                </a:lnTo>
                <a:lnTo>
                  <a:pt x="5382" y="41"/>
                </a:lnTo>
              </a:path>
            </a:pathLst>
          </a:cu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6" name="group 6"/>
          <p:cNvGrpSpPr/>
          <p:nvPr/>
        </p:nvGrpSpPr>
        <p:grpSpPr>
          <a:xfrm rot="21600000">
            <a:off x="1340485" y="1016952"/>
            <a:ext cx="1205737" cy="1074952"/>
            <a:chOff x="0" y="0"/>
            <a:chExt cx="1205737" cy="1074952"/>
          </a:xfrm>
        </p:grpSpPr>
        <p:sp>
          <p:nvSpPr>
            <p:cNvPr id="228" name="path"/>
            <p:cNvSpPr/>
            <p:nvPr/>
          </p:nvSpPr>
          <p:spPr>
            <a:xfrm>
              <a:off x="0" y="0"/>
              <a:ext cx="1205737" cy="1074952"/>
            </a:xfrm>
            <a:custGeom>
              <a:avLst/>
              <a:gdLst/>
              <a:ahLst/>
              <a:cxnLst/>
              <a:rect l="0" t="0" r="0" b="0"/>
              <a:pathLst>
                <a:path w="1898" h="1692">
                  <a:moveTo>
                    <a:pt x="1898" y="833"/>
                  </a:moveTo>
                  <a:lnTo>
                    <a:pt x="1886" y="759"/>
                  </a:lnTo>
                  <a:lnTo>
                    <a:pt x="1884" y="754"/>
                  </a:lnTo>
                  <a:lnTo>
                    <a:pt x="1884" y="833"/>
                  </a:lnTo>
                  <a:lnTo>
                    <a:pt x="1873" y="902"/>
                  </a:lnTo>
                  <a:lnTo>
                    <a:pt x="1842" y="962"/>
                  </a:lnTo>
                  <a:lnTo>
                    <a:pt x="1794" y="1009"/>
                  </a:lnTo>
                  <a:lnTo>
                    <a:pt x="1735" y="1040"/>
                  </a:lnTo>
                  <a:lnTo>
                    <a:pt x="1667" y="1051"/>
                  </a:lnTo>
                  <a:lnTo>
                    <a:pt x="1679" y="998"/>
                  </a:lnTo>
                  <a:lnTo>
                    <a:pt x="1689" y="923"/>
                  </a:lnTo>
                  <a:lnTo>
                    <a:pt x="1692" y="846"/>
                  </a:lnTo>
                  <a:lnTo>
                    <a:pt x="1689" y="770"/>
                  </a:lnTo>
                  <a:lnTo>
                    <a:pt x="1689" y="768"/>
                  </a:lnTo>
                  <a:lnTo>
                    <a:pt x="1679" y="694"/>
                  </a:lnTo>
                  <a:lnTo>
                    <a:pt x="1662" y="621"/>
                  </a:lnTo>
                  <a:lnTo>
                    <a:pt x="1660" y="616"/>
                  </a:lnTo>
                  <a:lnTo>
                    <a:pt x="1666" y="615"/>
                  </a:lnTo>
                  <a:lnTo>
                    <a:pt x="1735" y="626"/>
                  </a:lnTo>
                  <a:lnTo>
                    <a:pt x="1794" y="657"/>
                  </a:lnTo>
                  <a:lnTo>
                    <a:pt x="1842" y="704"/>
                  </a:lnTo>
                  <a:lnTo>
                    <a:pt x="1873" y="764"/>
                  </a:lnTo>
                  <a:lnTo>
                    <a:pt x="1884" y="833"/>
                  </a:lnTo>
                  <a:lnTo>
                    <a:pt x="1884" y="754"/>
                  </a:lnTo>
                  <a:lnTo>
                    <a:pt x="1853" y="696"/>
                  </a:lnTo>
                  <a:lnTo>
                    <a:pt x="1803" y="645"/>
                  </a:lnTo>
                  <a:lnTo>
                    <a:pt x="1745" y="615"/>
                  </a:lnTo>
                  <a:lnTo>
                    <a:pt x="1666" y="600"/>
                  </a:lnTo>
                  <a:lnTo>
                    <a:pt x="1656" y="602"/>
                  </a:lnTo>
                  <a:lnTo>
                    <a:pt x="1639" y="551"/>
                  </a:lnTo>
                  <a:lnTo>
                    <a:pt x="1639" y="550"/>
                  </a:lnTo>
                  <a:lnTo>
                    <a:pt x="1639" y="846"/>
                  </a:lnTo>
                  <a:lnTo>
                    <a:pt x="1636" y="922"/>
                  </a:lnTo>
                  <a:lnTo>
                    <a:pt x="1635" y="923"/>
                  </a:lnTo>
                  <a:lnTo>
                    <a:pt x="1625" y="997"/>
                  </a:lnTo>
                  <a:lnTo>
                    <a:pt x="1614" y="1043"/>
                  </a:lnTo>
                  <a:lnTo>
                    <a:pt x="1610" y="1042"/>
                  </a:lnTo>
                  <a:lnTo>
                    <a:pt x="1610" y="1057"/>
                  </a:lnTo>
                  <a:lnTo>
                    <a:pt x="1584" y="1138"/>
                  </a:lnTo>
                  <a:lnTo>
                    <a:pt x="1554" y="1204"/>
                  </a:lnTo>
                  <a:lnTo>
                    <a:pt x="1518" y="1267"/>
                  </a:lnTo>
                  <a:lnTo>
                    <a:pt x="1478" y="1326"/>
                  </a:lnTo>
                  <a:lnTo>
                    <a:pt x="1432" y="1381"/>
                  </a:lnTo>
                  <a:lnTo>
                    <a:pt x="1381" y="1432"/>
                  </a:lnTo>
                  <a:lnTo>
                    <a:pt x="1326" y="1477"/>
                  </a:lnTo>
                  <a:lnTo>
                    <a:pt x="1267" y="1518"/>
                  </a:lnTo>
                  <a:lnTo>
                    <a:pt x="1204" y="1554"/>
                  </a:lnTo>
                  <a:lnTo>
                    <a:pt x="1138" y="1584"/>
                  </a:lnTo>
                  <a:lnTo>
                    <a:pt x="1069" y="1607"/>
                  </a:lnTo>
                  <a:lnTo>
                    <a:pt x="997" y="1625"/>
                  </a:lnTo>
                  <a:lnTo>
                    <a:pt x="922" y="1636"/>
                  </a:lnTo>
                  <a:lnTo>
                    <a:pt x="846" y="1639"/>
                  </a:lnTo>
                  <a:lnTo>
                    <a:pt x="770" y="1636"/>
                  </a:lnTo>
                  <a:lnTo>
                    <a:pt x="695" y="1625"/>
                  </a:lnTo>
                  <a:lnTo>
                    <a:pt x="623" y="1607"/>
                  </a:lnTo>
                  <a:lnTo>
                    <a:pt x="554" y="1584"/>
                  </a:lnTo>
                  <a:lnTo>
                    <a:pt x="488" y="1554"/>
                  </a:lnTo>
                  <a:lnTo>
                    <a:pt x="425" y="1518"/>
                  </a:lnTo>
                  <a:lnTo>
                    <a:pt x="366" y="1478"/>
                  </a:lnTo>
                  <a:lnTo>
                    <a:pt x="311" y="1432"/>
                  </a:lnTo>
                  <a:lnTo>
                    <a:pt x="260" y="1381"/>
                  </a:lnTo>
                  <a:lnTo>
                    <a:pt x="215" y="1326"/>
                  </a:lnTo>
                  <a:lnTo>
                    <a:pt x="173" y="1267"/>
                  </a:lnTo>
                  <a:lnTo>
                    <a:pt x="138" y="1204"/>
                  </a:lnTo>
                  <a:lnTo>
                    <a:pt x="108" y="1138"/>
                  </a:lnTo>
                  <a:lnTo>
                    <a:pt x="84" y="1068"/>
                  </a:lnTo>
                  <a:lnTo>
                    <a:pt x="67" y="996"/>
                  </a:lnTo>
                  <a:lnTo>
                    <a:pt x="56" y="922"/>
                  </a:lnTo>
                  <a:lnTo>
                    <a:pt x="52" y="845"/>
                  </a:lnTo>
                  <a:lnTo>
                    <a:pt x="56" y="770"/>
                  </a:lnTo>
                  <a:lnTo>
                    <a:pt x="67" y="695"/>
                  </a:lnTo>
                  <a:lnTo>
                    <a:pt x="84" y="623"/>
                  </a:lnTo>
                  <a:lnTo>
                    <a:pt x="108" y="554"/>
                  </a:lnTo>
                  <a:lnTo>
                    <a:pt x="138" y="488"/>
                  </a:lnTo>
                  <a:lnTo>
                    <a:pt x="173" y="425"/>
                  </a:lnTo>
                  <a:lnTo>
                    <a:pt x="214" y="366"/>
                  </a:lnTo>
                  <a:lnTo>
                    <a:pt x="260" y="311"/>
                  </a:lnTo>
                  <a:lnTo>
                    <a:pt x="311" y="260"/>
                  </a:lnTo>
                  <a:lnTo>
                    <a:pt x="366" y="214"/>
                  </a:lnTo>
                  <a:lnTo>
                    <a:pt x="425" y="173"/>
                  </a:lnTo>
                  <a:lnTo>
                    <a:pt x="488" y="138"/>
                  </a:lnTo>
                  <a:lnTo>
                    <a:pt x="554" y="108"/>
                  </a:lnTo>
                  <a:lnTo>
                    <a:pt x="623" y="84"/>
                  </a:lnTo>
                  <a:lnTo>
                    <a:pt x="695" y="67"/>
                  </a:lnTo>
                  <a:lnTo>
                    <a:pt x="770" y="56"/>
                  </a:lnTo>
                  <a:lnTo>
                    <a:pt x="846" y="53"/>
                  </a:lnTo>
                  <a:lnTo>
                    <a:pt x="922" y="56"/>
                  </a:lnTo>
                  <a:lnTo>
                    <a:pt x="997" y="67"/>
                  </a:lnTo>
                  <a:lnTo>
                    <a:pt x="1069" y="84"/>
                  </a:lnTo>
                  <a:lnTo>
                    <a:pt x="1138" y="108"/>
                  </a:lnTo>
                  <a:lnTo>
                    <a:pt x="1204" y="138"/>
                  </a:lnTo>
                  <a:lnTo>
                    <a:pt x="1267" y="173"/>
                  </a:lnTo>
                  <a:lnTo>
                    <a:pt x="1326" y="214"/>
                  </a:lnTo>
                  <a:lnTo>
                    <a:pt x="1381" y="260"/>
                  </a:lnTo>
                  <a:lnTo>
                    <a:pt x="1432" y="311"/>
                  </a:lnTo>
                  <a:lnTo>
                    <a:pt x="1477" y="366"/>
                  </a:lnTo>
                  <a:lnTo>
                    <a:pt x="1518" y="425"/>
                  </a:lnTo>
                  <a:lnTo>
                    <a:pt x="1554" y="488"/>
                  </a:lnTo>
                  <a:lnTo>
                    <a:pt x="1584" y="554"/>
                  </a:lnTo>
                  <a:lnTo>
                    <a:pt x="1592" y="612"/>
                  </a:lnTo>
                  <a:lnTo>
                    <a:pt x="1528" y="645"/>
                  </a:lnTo>
                  <a:lnTo>
                    <a:pt x="1478" y="696"/>
                  </a:lnTo>
                  <a:lnTo>
                    <a:pt x="1444" y="760"/>
                  </a:lnTo>
                  <a:lnTo>
                    <a:pt x="1432" y="833"/>
                  </a:lnTo>
                  <a:lnTo>
                    <a:pt x="1444" y="907"/>
                  </a:lnTo>
                  <a:lnTo>
                    <a:pt x="1478" y="970"/>
                  </a:lnTo>
                  <a:lnTo>
                    <a:pt x="1528" y="1021"/>
                  </a:lnTo>
                  <a:lnTo>
                    <a:pt x="1592" y="1054"/>
                  </a:lnTo>
                  <a:lnTo>
                    <a:pt x="1610" y="1057"/>
                  </a:lnTo>
                  <a:lnTo>
                    <a:pt x="1610" y="1042"/>
                  </a:lnTo>
                  <a:lnTo>
                    <a:pt x="1597" y="1040"/>
                  </a:lnTo>
                  <a:lnTo>
                    <a:pt x="1537" y="1009"/>
                  </a:lnTo>
                  <a:lnTo>
                    <a:pt x="1489" y="962"/>
                  </a:lnTo>
                  <a:lnTo>
                    <a:pt x="1458" y="902"/>
                  </a:lnTo>
                  <a:lnTo>
                    <a:pt x="1447" y="833"/>
                  </a:lnTo>
                  <a:lnTo>
                    <a:pt x="1458" y="764"/>
                  </a:lnTo>
                  <a:lnTo>
                    <a:pt x="1489" y="704"/>
                  </a:lnTo>
                  <a:lnTo>
                    <a:pt x="1537" y="657"/>
                  </a:lnTo>
                  <a:lnTo>
                    <a:pt x="1597" y="626"/>
                  </a:lnTo>
                  <a:lnTo>
                    <a:pt x="1608" y="624"/>
                  </a:lnTo>
                  <a:lnTo>
                    <a:pt x="1625" y="695"/>
                  </a:lnTo>
                  <a:lnTo>
                    <a:pt x="1636" y="770"/>
                  </a:lnTo>
                  <a:lnTo>
                    <a:pt x="1639" y="846"/>
                  </a:lnTo>
                  <a:lnTo>
                    <a:pt x="1639" y="550"/>
                  </a:lnTo>
                  <a:lnTo>
                    <a:pt x="1611" y="483"/>
                  </a:lnTo>
                  <a:lnTo>
                    <a:pt x="1577" y="419"/>
                  </a:lnTo>
                  <a:lnTo>
                    <a:pt x="1538" y="358"/>
                  </a:lnTo>
                  <a:lnTo>
                    <a:pt x="1493" y="301"/>
                  </a:lnTo>
                  <a:lnTo>
                    <a:pt x="1445" y="247"/>
                  </a:lnTo>
                  <a:lnTo>
                    <a:pt x="1391" y="199"/>
                  </a:lnTo>
                  <a:lnTo>
                    <a:pt x="1334" y="154"/>
                  </a:lnTo>
                  <a:lnTo>
                    <a:pt x="1273" y="115"/>
                  </a:lnTo>
                  <a:lnTo>
                    <a:pt x="1209" y="81"/>
                  </a:lnTo>
                  <a:lnTo>
                    <a:pt x="1142" y="53"/>
                  </a:lnTo>
                  <a:lnTo>
                    <a:pt x="1071" y="30"/>
                  </a:lnTo>
                  <a:lnTo>
                    <a:pt x="998" y="13"/>
                  </a:lnTo>
                  <a:lnTo>
                    <a:pt x="923" y="3"/>
                  </a:lnTo>
                  <a:lnTo>
                    <a:pt x="846" y="0"/>
                  </a:lnTo>
                  <a:lnTo>
                    <a:pt x="769" y="3"/>
                  </a:lnTo>
                  <a:lnTo>
                    <a:pt x="694" y="13"/>
                  </a:lnTo>
                  <a:lnTo>
                    <a:pt x="621" y="30"/>
                  </a:lnTo>
                  <a:lnTo>
                    <a:pt x="551" y="52"/>
                  </a:lnTo>
                  <a:lnTo>
                    <a:pt x="483" y="81"/>
                  </a:lnTo>
                  <a:lnTo>
                    <a:pt x="419" y="115"/>
                  </a:lnTo>
                  <a:lnTo>
                    <a:pt x="358" y="154"/>
                  </a:lnTo>
                  <a:lnTo>
                    <a:pt x="301" y="198"/>
                  </a:lnTo>
                  <a:lnTo>
                    <a:pt x="248" y="247"/>
                  </a:lnTo>
                  <a:lnTo>
                    <a:pt x="199" y="300"/>
                  </a:lnTo>
                  <a:lnTo>
                    <a:pt x="155" y="358"/>
                  </a:lnTo>
                  <a:lnTo>
                    <a:pt x="115" y="418"/>
                  </a:lnTo>
                  <a:lnTo>
                    <a:pt x="81" y="483"/>
                  </a:lnTo>
                  <a:lnTo>
                    <a:pt x="53" y="550"/>
                  </a:lnTo>
                  <a:lnTo>
                    <a:pt x="30" y="620"/>
                  </a:lnTo>
                  <a:lnTo>
                    <a:pt x="13" y="693"/>
                  </a:lnTo>
                  <a:lnTo>
                    <a:pt x="3" y="768"/>
                  </a:lnTo>
                  <a:lnTo>
                    <a:pt x="0" y="845"/>
                  </a:lnTo>
                  <a:lnTo>
                    <a:pt x="3" y="922"/>
                  </a:lnTo>
                  <a:lnTo>
                    <a:pt x="13" y="998"/>
                  </a:lnTo>
                  <a:lnTo>
                    <a:pt x="30" y="1071"/>
                  </a:lnTo>
                  <a:lnTo>
                    <a:pt x="53" y="1141"/>
                  </a:lnTo>
                  <a:lnTo>
                    <a:pt x="81" y="1209"/>
                  </a:lnTo>
                  <a:lnTo>
                    <a:pt x="115" y="1273"/>
                  </a:lnTo>
                  <a:lnTo>
                    <a:pt x="155" y="1334"/>
                  </a:lnTo>
                  <a:lnTo>
                    <a:pt x="199" y="1391"/>
                  </a:lnTo>
                  <a:lnTo>
                    <a:pt x="248" y="1444"/>
                  </a:lnTo>
                  <a:lnTo>
                    <a:pt x="301" y="1493"/>
                  </a:lnTo>
                  <a:lnTo>
                    <a:pt x="358" y="1537"/>
                  </a:lnTo>
                  <a:lnTo>
                    <a:pt x="419" y="1577"/>
                  </a:lnTo>
                  <a:lnTo>
                    <a:pt x="483" y="1611"/>
                  </a:lnTo>
                  <a:lnTo>
                    <a:pt x="551" y="1639"/>
                  </a:lnTo>
                  <a:lnTo>
                    <a:pt x="621" y="1662"/>
                  </a:lnTo>
                  <a:lnTo>
                    <a:pt x="694" y="1679"/>
                  </a:lnTo>
                  <a:lnTo>
                    <a:pt x="769" y="1689"/>
                  </a:lnTo>
                  <a:lnTo>
                    <a:pt x="846" y="1692"/>
                  </a:lnTo>
                  <a:lnTo>
                    <a:pt x="923" y="1689"/>
                  </a:lnTo>
                  <a:lnTo>
                    <a:pt x="998" y="1679"/>
                  </a:lnTo>
                  <a:lnTo>
                    <a:pt x="1071" y="1662"/>
                  </a:lnTo>
                  <a:lnTo>
                    <a:pt x="1141" y="1639"/>
                  </a:lnTo>
                  <a:lnTo>
                    <a:pt x="1142" y="1639"/>
                  </a:lnTo>
                  <a:lnTo>
                    <a:pt x="1209" y="1611"/>
                  </a:lnTo>
                  <a:lnTo>
                    <a:pt x="1273" y="1577"/>
                  </a:lnTo>
                  <a:lnTo>
                    <a:pt x="1334" y="1537"/>
                  </a:lnTo>
                  <a:lnTo>
                    <a:pt x="1391" y="1493"/>
                  </a:lnTo>
                  <a:lnTo>
                    <a:pt x="1445" y="1444"/>
                  </a:lnTo>
                  <a:lnTo>
                    <a:pt x="1493" y="1391"/>
                  </a:lnTo>
                  <a:lnTo>
                    <a:pt x="1538" y="1334"/>
                  </a:lnTo>
                  <a:lnTo>
                    <a:pt x="1577" y="1273"/>
                  </a:lnTo>
                  <a:lnTo>
                    <a:pt x="1611" y="1209"/>
                  </a:lnTo>
                  <a:lnTo>
                    <a:pt x="1639" y="1141"/>
                  </a:lnTo>
                  <a:lnTo>
                    <a:pt x="1662" y="1071"/>
                  </a:lnTo>
                  <a:lnTo>
                    <a:pt x="1663" y="1065"/>
                  </a:lnTo>
                  <a:lnTo>
                    <a:pt x="1666" y="1066"/>
                  </a:lnTo>
                  <a:lnTo>
                    <a:pt x="1739" y="1054"/>
                  </a:lnTo>
                  <a:lnTo>
                    <a:pt x="1803" y="1021"/>
                  </a:lnTo>
                  <a:lnTo>
                    <a:pt x="1853" y="970"/>
                  </a:lnTo>
                  <a:lnTo>
                    <a:pt x="1886" y="906"/>
                  </a:lnTo>
                  <a:lnTo>
                    <a:pt x="1898" y="833"/>
                  </a:lnTo>
                </a:path>
              </a:pathLst>
            </a:custGeom>
            <a:solidFill>
              <a:srgbClr val="A6A6A6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30" name="path"/>
            <p:cNvSpPr/>
            <p:nvPr/>
          </p:nvSpPr>
          <p:spPr>
            <a:xfrm>
              <a:off x="260603" y="278409"/>
              <a:ext cx="556907" cy="557529"/>
            </a:xfrm>
            <a:custGeom>
              <a:avLst/>
              <a:gdLst/>
              <a:ahLst/>
              <a:cxnLst/>
              <a:rect l="0" t="0" r="0" b="0"/>
              <a:pathLst>
                <a:path w="877" h="877">
                  <a:moveTo>
                    <a:pt x="438" y="877"/>
                  </a:moveTo>
                  <a:lnTo>
                    <a:pt x="366" y="872"/>
                  </a:lnTo>
                  <a:lnTo>
                    <a:pt x="299" y="855"/>
                  </a:lnTo>
                  <a:lnTo>
                    <a:pt x="236" y="828"/>
                  </a:lnTo>
                  <a:lnTo>
                    <a:pt x="178" y="793"/>
                  </a:lnTo>
                  <a:lnTo>
                    <a:pt x="127" y="749"/>
                  </a:lnTo>
                  <a:lnTo>
                    <a:pt x="84" y="698"/>
                  </a:lnTo>
                  <a:lnTo>
                    <a:pt x="48" y="640"/>
                  </a:lnTo>
                  <a:lnTo>
                    <a:pt x="21" y="577"/>
                  </a:lnTo>
                  <a:lnTo>
                    <a:pt x="5" y="509"/>
                  </a:lnTo>
                  <a:lnTo>
                    <a:pt x="0" y="438"/>
                  </a:lnTo>
                  <a:lnTo>
                    <a:pt x="5" y="367"/>
                  </a:lnTo>
                  <a:lnTo>
                    <a:pt x="21" y="299"/>
                  </a:lnTo>
                  <a:lnTo>
                    <a:pt x="48" y="237"/>
                  </a:lnTo>
                  <a:lnTo>
                    <a:pt x="84" y="179"/>
                  </a:lnTo>
                  <a:lnTo>
                    <a:pt x="127" y="128"/>
                  </a:lnTo>
                  <a:lnTo>
                    <a:pt x="178" y="84"/>
                  </a:lnTo>
                  <a:lnTo>
                    <a:pt x="236" y="48"/>
                  </a:lnTo>
                  <a:lnTo>
                    <a:pt x="299" y="22"/>
                  </a:lnTo>
                  <a:lnTo>
                    <a:pt x="366" y="5"/>
                  </a:lnTo>
                  <a:lnTo>
                    <a:pt x="438" y="0"/>
                  </a:lnTo>
                  <a:lnTo>
                    <a:pt x="509" y="5"/>
                  </a:lnTo>
                  <a:lnTo>
                    <a:pt x="576" y="22"/>
                  </a:lnTo>
                  <a:lnTo>
                    <a:pt x="639" y="49"/>
                  </a:lnTo>
                  <a:lnTo>
                    <a:pt x="697" y="84"/>
                  </a:lnTo>
                  <a:lnTo>
                    <a:pt x="748" y="128"/>
                  </a:lnTo>
                  <a:lnTo>
                    <a:pt x="792" y="179"/>
                  </a:lnTo>
                  <a:lnTo>
                    <a:pt x="828" y="237"/>
                  </a:lnTo>
                  <a:lnTo>
                    <a:pt x="854" y="300"/>
                  </a:lnTo>
                  <a:lnTo>
                    <a:pt x="871" y="367"/>
                  </a:lnTo>
                  <a:lnTo>
                    <a:pt x="877" y="439"/>
                  </a:lnTo>
                  <a:lnTo>
                    <a:pt x="871" y="510"/>
                  </a:lnTo>
                  <a:lnTo>
                    <a:pt x="854" y="577"/>
                  </a:lnTo>
                  <a:lnTo>
                    <a:pt x="828" y="640"/>
                  </a:lnTo>
                  <a:lnTo>
                    <a:pt x="792" y="698"/>
                  </a:lnTo>
                  <a:lnTo>
                    <a:pt x="748" y="749"/>
                  </a:lnTo>
                  <a:lnTo>
                    <a:pt x="697" y="793"/>
                  </a:lnTo>
                  <a:lnTo>
                    <a:pt x="639" y="828"/>
                  </a:lnTo>
                  <a:lnTo>
                    <a:pt x="576" y="855"/>
                  </a:lnTo>
                  <a:lnTo>
                    <a:pt x="509" y="872"/>
                  </a:lnTo>
                  <a:lnTo>
                    <a:pt x="438" y="877"/>
                  </a:lnTo>
                </a:path>
              </a:pathLst>
            </a:custGeom>
            <a:solidFill>
              <a:srgbClr val="7E7E7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pic>
        <p:nvPicPr>
          <p:cNvPr id="232" name="picture 2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156292" y="143781"/>
            <a:ext cx="1668879" cy="589078"/>
          </a:xfrm>
          <a:prstGeom prst="rect">
            <a:avLst/>
          </a:prstGeom>
        </p:spPr>
      </p:pic>
      <p:sp>
        <p:nvSpPr>
          <p:cNvPr id="234" name="textbox 234"/>
          <p:cNvSpPr/>
          <p:nvPr/>
        </p:nvSpPr>
        <p:spPr>
          <a:xfrm>
            <a:off x="7913627" y="3872851"/>
            <a:ext cx="2374900" cy="2546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0000"/>
              </a:lnSpc>
            </a:pP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Alice</a:t>
            </a:r>
            <a:r>
              <a:rPr sz="1500" kern="0" spc="9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选取一个整数</a:t>
            </a:r>
            <a:r>
              <a:rPr sz="1500" kern="0" spc="9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500" kern="0" spc="-15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9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，计算</a:t>
            </a:r>
            <a:endParaRPr lang="en-US" altLang="en-US" sz="1500" dirty="0"/>
          </a:p>
        </p:txBody>
      </p:sp>
      <p:pic>
        <p:nvPicPr>
          <p:cNvPr id="236" name="picture 2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322576" y="1484376"/>
            <a:ext cx="3555809" cy="131064"/>
          </a:xfrm>
          <a:prstGeom prst="rect">
            <a:avLst/>
          </a:prstGeom>
        </p:spPr>
      </p:pic>
      <p:sp>
        <p:nvSpPr>
          <p:cNvPr id="238" name="path"/>
          <p:cNvSpPr/>
          <p:nvPr/>
        </p:nvSpPr>
        <p:spPr>
          <a:xfrm>
            <a:off x="6966839" y="3402926"/>
            <a:ext cx="556907" cy="557529"/>
          </a:xfrm>
          <a:custGeom>
            <a:avLst/>
            <a:gdLst/>
            <a:ahLst/>
            <a:cxnLst/>
            <a:rect l="0" t="0" r="0" b="0"/>
            <a:pathLst>
              <a:path w="877" h="877">
                <a:moveTo>
                  <a:pt x="438" y="877"/>
                </a:moveTo>
                <a:lnTo>
                  <a:pt x="366" y="872"/>
                </a:lnTo>
                <a:lnTo>
                  <a:pt x="299" y="855"/>
                </a:lnTo>
                <a:lnTo>
                  <a:pt x="236" y="828"/>
                </a:lnTo>
                <a:lnTo>
                  <a:pt x="178" y="793"/>
                </a:lnTo>
                <a:lnTo>
                  <a:pt x="127" y="749"/>
                </a:lnTo>
                <a:lnTo>
                  <a:pt x="84" y="698"/>
                </a:lnTo>
                <a:lnTo>
                  <a:pt x="48" y="640"/>
                </a:lnTo>
                <a:lnTo>
                  <a:pt x="21" y="577"/>
                </a:lnTo>
                <a:lnTo>
                  <a:pt x="5" y="509"/>
                </a:lnTo>
                <a:lnTo>
                  <a:pt x="0" y="438"/>
                </a:lnTo>
                <a:lnTo>
                  <a:pt x="5" y="367"/>
                </a:lnTo>
                <a:lnTo>
                  <a:pt x="21" y="299"/>
                </a:lnTo>
                <a:lnTo>
                  <a:pt x="48" y="237"/>
                </a:lnTo>
                <a:lnTo>
                  <a:pt x="84" y="179"/>
                </a:lnTo>
                <a:lnTo>
                  <a:pt x="127" y="128"/>
                </a:lnTo>
                <a:lnTo>
                  <a:pt x="178" y="84"/>
                </a:lnTo>
                <a:lnTo>
                  <a:pt x="236" y="48"/>
                </a:lnTo>
                <a:lnTo>
                  <a:pt x="299" y="22"/>
                </a:lnTo>
                <a:lnTo>
                  <a:pt x="366" y="5"/>
                </a:lnTo>
                <a:lnTo>
                  <a:pt x="438" y="0"/>
                </a:lnTo>
                <a:lnTo>
                  <a:pt x="509" y="5"/>
                </a:lnTo>
                <a:lnTo>
                  <a:pt x="576" y="22"/>
                </a:lnTo>
                <a:lnTo>
                  <a:pt x="639" y="48"/>
                </a:lnTo>
                <a:lnTo>
                  <a:pt x="697" y="84"/>
                </a:lnTo>
                <a:lnTo>
                  <a:pt x="748" y="128"/>
                </a:lnTo>
                <a:lnTo>
                  <a:pt x="792" y="179"/>
                </a:lnTo>
                <a:lnTo>
                  <a:pt x="828" y="237"/>
                </a:lnTo>
                <a:lnTo>
                  <a:pt x="854" y="300"/>
                </a:lnTo>
                <a:lnTo>
                  <a:pt x="871" y="367"/>
                </a:lnTo>
                <a:lnTo>
                  <a:pt x="877" y="438"/>
                </a:lnTo>
                <a:lnTo>
                  <a:pt x="871" y="510"/>
                </a:lnTo>
                <a:lnTo>
                  <a:pt x="854" y="577"/>
                </a:lnTo>
                <a:lnTo>
                  <a:pt x="828" y="640"/>
                </a:lnTo>
                <a:lnTo>
                  <a:pt x="792" y="698"/>
                </a:lnTo>
                <a:lnTo>
                  <a:pt x="748" y="749"/>
                </a:lnTo>
                <a:lnTo>
                  <a:pt x="697" y="793"/>
                </a:lnTo>
                <a:lnTo>
                  <a:pt x="639" y="828"/>
                </a:lnTo>
                <a:lnTo>
                  <a:pt x="576" y="855"/>
                </a:lnTo>
                <a:lnTo>
                  <a:pt x="509" y="872"/>
                </a:lnTo>
                <a:lnTo>
                  <a:pt x="438" y="877"/>
                </a:lnTo>
              </a:path>
            </a:pathLst>
          </a:cu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40" name="path"/>
          <p:cNvSpPr/>
          <p:nvPr/>
        </p:nvSpPr>
        <p:spPr>
          <a:xfrm>
            <a:off x="2622169" y="5765126"/>
            <a:ext cx="556907" cy="557529"/>
          </a:xfrm>
          <a:custGeom>
            <a:avLst/>
            <a:gdLst/>
            <a:ahLst/>
            <a:cxnLst/>
            <a:rect l="0" t="0" r="0" b="0"/>
            <a:pathLst>
              <a:path w="877" h="877">
                <a:moveTo>
                  <a:pt x="438" y="877"/>
                </a:moveTo>
                <a:lnTo>
                  <a:pt x="366" y="872"/>
                </a:lnTo>
                <a:lnTo>
                  <a:pt x="299" y="855"/>
                </a:lnTo>
                <a:lnTo>
                  <a:pt x="236" y="828"/>
                </a:lnTo>
                <a:lnTo>
                  <a:pt x="178" y="793"/>
                </a:lnTo>
                <a:lnTo>
                  <a:pt x="127" y="749"/>
                </a:lnTo>
                <a:lnTo>
                  <a:pt x="84" y="698"/>
                </a:lnTo>
                <a:lnTo>
                  <a:pt x="48" y="640"/>
                </a:lnTo>
                <a:lnTo>
                  <a:pt x="21" y="577"/>
                </a:lnTo>
                <a:lnTo>
                  <a:pt x="5" y="509"/>
                </a:lnTo>
                <a:lnTo>
                  <a:pt x="0" y="438"/>
                </a:lnTo>
                <a:lnTo>
                  <a:pt x="5" y="367"/>
                </a:lnTo>
                <a:lnTo>
                  <a:pt x="21" y="299"/>
                </a:lnTo>
                <a:lnTo>
                  <a:pt x="48" y="237"/>
                </a:lnTo>
                <a:lnTo>
                  <a:pt x="84" y="179"/>
                </a:lnTo>
                <a:lnTo>
                  <a:pt x="127" y="128"/>
                </a:lnTo>
                <a:lnTo>
                  <a:pt x="178" y="84"/>
                </a:lnTo>
                <a:lnTo>
                  <a:pt x="236" y="48"/>
                </a:lnTo>
                <a:lnTo>
                  <a:pt x="299" y="22"/>
                </a:lnTo>
                <a:lnTo>
                  <a:pt x="366" y="5"/>
                </a:lnTo>
                <a:lnTo>
                  <a:pt x="438" y="0"/>
                </a:lnTo>
                <a:lnTo>
                  <a:pt x="509" y="5"/>
                </a:lnTo>
                <a:lnTo>
                  <a:pt x="576" y="22"/>
                </a:lnTo>
                <a:lnTo>
                  <a:pt x="639" y="48"/>
                </a:lnTo>
                <a:lnTo>
                  <a:pt x="697" y="84"/>
                </a:lnTo>
                <a:lnTo>
                  <a:pt x="748" y="128"/>
                </a:lnTo>
                <a:lnTo>
                  <a:pt x="792" y="179"/>
                </a:lnTo>
                <a:lnTo>
                  <a:pt x="828" y="237"/>
                </a:lnTo>
                <a:lnTo>
                  <a:pt x="854" y="300"/>
                </a:lnTo>
                <a:lnTo>
                  <a:pt x="871" y="367"/>
                </a:lnTo>
                <a:lnTo>
                  <a:pt x="877" y="438"/>
                </a:lnTo>
                <a:lnTo>
                  <a:pt x="871" y="510"/>
                </a:lnTo>
                <a:lnTo>
                  <a:pt x="854" y="577"/>
                </a:lnTo>
                <a:lnTo>
                  <a:pt x="828" y="640"/>
                </a:lnTo>
                <a:lnTo>
                  <a:pt x="792" y="698"/>
                </a:lnTo>
                <a:lnTo>
                  <a:pt x="748" y="749"/>
                </a:lnTo>
                <a:lnTo>
                  <a:pt x="697" y="793"/>
                </a:lnTo>
                <a:lnTo>
                  <a:pt x="639" y="828"/>
                </a:lnTo>
                <a:lnTo>
                  <a:pt x="576" y="855"/>
                </a:lnTo>
                <a:lnTo>
                  <a:pt x="509" y="872"/>
                </a:lnTo>
                <a:lnTo>
                  <a:pt x="438" y="877"/>
                </a:lnTo>
              </a:path>
            </a:pathLst>
          </a:cu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42" name="textbox 242"/>
          <p:cNvSpPr/>
          <p:nvPr/>
        </p:nvSpPr>
        <p:spPr>
          <a:xfrm>
            <a:off x="2598280" y="1087398"/>
            <a:ext cx="730884" cy="2978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第一步</a:t>
            </a:r>
            <a:endParaRPr lang="en-US" altLang="en-US" sz="1800" dirty="0"/>
          </a:p>
        </p:txBody>
      </p:sp>
      <p:sp>
        <p:nvSpPr>
          <p:cNvPr id="244" name="textbox 244"/>
          <p:cNvSpPr/>
          <p:nvPr/>
        </p:nvSpPr>
        <p:spPr>
          <a:xfrm>
            <a:off x="8030071" y="3301008"/>
            <a:ext cx="730884" cy="2978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第二步</a:t>
            </a:r>
            <a:endParaRPr lang="en-US" altLang="en-US" sz="1800" dirty="0"/>
          </a:p>
        </p:txBody>
      </p:sp>
      <p:sp>
        <p:nvSpPr>
          <p:cNvPr id="246" name="textbox 246"/>
          <p:cNvSpPr/>
          <p:nvPr/>
        </p:nvSpPr>
        <p:spPr>
          <a:xfrm>
            <a:off x="3593326" y="5616853"/>
            <a:ext cx="730884" cy="2978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1800" kern="0" spc="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第三步</a:t>
            </a:r>
            <a:endParaRPr lang="en-US" altLang="en-US" sz="1800" dirty="0"/>
          </a:p>
        </p:txBody>
      </p:sp>
      <p:sp>
        <p:nvSpPr>
          <p:cNvPr id="248" name="path"/>
          <p:cNvSpPr/>
          <p:nvPr/>
        </p:nvSpPr>
        <p:spPr>
          <a:xfrm>
            <a:off x="193675" y="862329"/>
            <a:ext cx="11803379" cy="7620"/>
          </a:xfrm>
          <a:custGeom>
            <a:avLst/>
            <a:gdLst/>
            <a:ahLst/>
            <a:cxnLst/>
            <a:rect l="0" t="0" r="0" b="0"/>
            <a:pathLst>
              <a:path w="18587" h="12">
                <a:moveTo>
                  <a:pt x="18587" y="12"/>
                </a:moveTo>
                <a:lnTo>
                  <a:pt x="0" y="12"/>
                </a:lnTo>
                <a:lnTo>
                  <a:pt x="0" y="0"/>
                </a:lnTo>
                <a:lnTo>
                  <a:pt x="18587" y="0"/>
                </a:lnTo>
                <a:lnTo>
                  <a:pt x="18587" y="12"/>
                </a:lnTo>
              </a:path>
            </a:pathLst>
          </a:cu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50" name="path"/>
          <p:cNvSpPr/>
          <p:nvPr/>
        </p:nvSpPr>
        <p:spPr>
          <a:xfrm>
            <a:off x="11169193" y="3668191"/>
            <a:ext cx="73659" cy="31902"/>
          </a:xfrm>
          <a:custGeom>
            <a:avLst/>
            <a:gdLst/>
            <a:ahLst/>
            <a:cxnLst/>
            <a:rect l="0" t="0" r="0" b="0"/>
            <a:pathLst>
              <a:path w="115" h="50">
                <a:moveTo>
                  <a:pt x="57" y="50"/>
                </a:moveTo>
                <a:lnTo>
                  <a:pt x="34" y="45"/>
                </a:lnTo>
                <a:lnTo>
                  <a:pt x="15" y="32"/>
                </a:lnTo>
                <a:lnTo>
                  <a:pt x="2" y="13"/>
                </a:lnTo>
                <a:lnTo>
                  <a:pt x="0" y="0"/>
                </a:lnTo>
                <a:lnTo>
                  <a:pt x="115" y="0"/>
                </a:lnTo>
                <a:lnTo>
                  <a:pt x="113" y="13"/>
                </a:lnTo>
                <a:lnTo>
                  <a:pt x="100" y="32"/>
                </a:lnTo>
                <a:lnTo>
                  <a:pt x="81" y="45"/>
                </a:lnTo>
                <a:lnTo>
                  <a:pt x="57" y="50"/>
                </a:lnTo>
              </a:path>
            </a:pathLst>
          </a:cu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52" name="path"/>
          <p:cNvSpPr/>
          <p:nvPr/>
        </p:nvSpPr>
        <p:spPr>
          <a:xfrm>
            <a:off x="6824522" y="6030391"/>
            <a:ext cx="73659" cy="31902"/>
          </a:xfrm>
          <a:custGeom>
            <a:avLst/>
            <a:gdLst/>
            <a:ahLst/>
            <a:cxnLst/>
            <a:rect l="0" t="0" r="0" b="0"/>
            <a:pathLst>
              <a:path w="115" h="50">
                <a:moveTo>
                  <a:pt x="57" y="50"/>
                </a:moveTo>
                <a:lnTo>
                  <a:pt x="34" y="45"/>
                </a:lnTo>
                <a:lnTo>
                  <a:pt x="15" y="32"/>
                </a:lnTo>
                <a:lnTo>
                  <a:pt x="2" y="13"/>
                </a:lnTo>
                <a:lnTo>
                  <a:pt x="0" y="0"/>
                </a:lnTo>
                <a:lnTo>
                  <a:pt x="115" y="0"/>
                </a:lnTo>
                <a:lnTo>
                  <a:pt x="113" y="13"/>
                </a:lnTo>
                <a:lnTo>
                  <a:pt x="100" y="32"/>
                </a:lnTo>
                <a:lnTo>
                  <a:pt x="81" y="45"/>
                </a:lnTo>
                <a:lnTo>
                  <a:pt x="57" y="50"/>
                </a:lnTo>
              </a:path>
            </a:pathLst>
          </a:cu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54" name="path"/>
          <p:cNvSpPr/>
          <p:nvPr/>
        </p:nvSpPr>
        <p:spPr>
          <a:xfrm>
            <a:off x="5803442" y="1560626"/>
            <a:ext cx="73660" cy="31902"/>
          </a:xfrm>
          <a:custGeom>
            <a:avLst/>
            <a:gdLst/>
            <a:ahLst/>
            <a:cxnLst/>
            <a:rect l="0" t="0" r="0" b="0"/>
            <a:pathLst>
              <a:path w="116" h="50">
                <a:moveTo>
                  <a:pt x="57" y="50"/>
                </a:moveTo>
                <a:lnTo>
                  <a:pt x="34" y="45"/>
                </a:lnTo>
                <a:lnTo>
                  <a:pt x="15" y="32"/>
                </a:lnTo>
                <a:lnTo>
                  <a:pt x="2" y="13"/>
                </a:lnTo>
                <a:lnTo>
                  <a:pt x="0" y="0"/>
                </a:lnTo>
                <a:lnTo>
                  <a:pt x="116" y="0"/>
                </a:lnTo>
                <a:lnTo>
                  <a:pt x="113" y="13"/>
                </a:lnTo>
                <a:lnTo>
                  <a:pt x="100" y="32"/>
                </a:lnTo>
                <a:lnTo>
                  <a:pt x="81" y="45"/>
                </a:lnTo>
                <a:lnTo>
                  <a:pt x="57" y="50"/>
                </a:lnTo>
              </a:path>
            </a:pathLst>
          </a:cu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picture 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258" name="picture 2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57200" y="3962400"/>
            <a:ext cx="5864352" cy="2186939"/>
          </a:xfrm>
          <a:prstGeom prst="rect">
            <a:avLst/>
          </a:prstGeom>
        </p:spPr>
      </p:pic>
      <p:sp>
        <p:nvSpPr>
          <p:cNvPr id="260" name="textbox 260"/>
          <p:cNvSpPr/>
          <p:nvPr/>
        </p:nvSpPr>
        <p:spPr>
          <a:xfrm>
            <a:off x="6827624" y="4088751"/>
            <a:ext cx="4807584" cy="20878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algn="r" rtl="0" eaLnBrk="0">
              <a:lnSpc>
                <a:spcPct val="97000"/>
              </a:lnSpc>
            </a:pPr>
            <a:r>
              <a:rPr sz="1500" kern="0" spc="5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已知</a:t>
            </a:r>
            <a:r>
              <a:rPr sz="1500" kern="0" spc="5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1500" kern="0" spc="-18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5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sz="1500" kern="0" spc="5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500" kern="0" spc="-18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5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sz="1500" kern="0" spc="5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500" kern="0" spc="-15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5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，通过</a:t>
            </a:r>
            <a:r>
              <a:rPr sz="1500" kern="0" spc="5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500" kern="0" spc="21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5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≡</a:t>
            </a:r>
            <a:r>
              <a:rPr sz="1500" kern="0" spc="11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700" kern="0" spc="0" baseline="3400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100" kern="0" spc="-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5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(</a:t>
            </a: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mod</a:t>
            </a:r>
            <a:r>
              <a:rPr sz="1500" kern="0" spc="5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1500" kern="0" spc="5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)</a:t>
            </a:r>
            <a:r>
              <a:rPr sz="1500" kern="0" spc="5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求解得到</a:t>
            </a:r>
            <a:r>
              <a:rPr sz="1500" kern="0" spc="4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500" kern="0" spc="-1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4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，就</a:t>
            </a:r>
            <a:endParaRPr lang="en-US" altLang="en-US" sz="1500" dirty="0"/>
          </a:p>
          <a:p>
            <a:pPr marL="16510" algn="l" rtl="0" eaLnBrk="0">
              <a:lnSpc>
                <a:spcPct val="97000"/>
              </a:lnSpc>
              <a:spcBef>
                <a:spcPts val="1020"/>
              </a:spcBef>
            </a:pPr>
            <a:r>
              <a:rPr sz="1500" kern="0" spc="8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是在群</a:t>
            </a:r>
            <a:r>
              <a:rPr sz="1500" kern="0" spc="8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  </a:t>
            </a:r>
            <a:r>
              <a:rPr sz="1500" kern="0" spc="8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上的离散对数问题。当</a:t>
            </a:r>
            <a:r>
              <a:rPr sz="1500" kern="0" spc="8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1500" kern="0" spc="8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足够大，</a:t>
            </a:r>
            <a:r>
              <a:rPr sz="1500" kern="0" spc="7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且子群</a:t>
            </a:r>
            <a:r>
              <a:rPr sz="1500" kern="0" spc="7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&lt;g&gt;</a:t>
            </a:r>
            <a:endParaRPr lang="en-US" altLang="en-US" sz="1500" dirty="0"/>
          </a:p>
          <a:p>
            <a:pPr marL="29845" algn="l" rtl="0" eaLnBrk="0">
              <a:lnSpc>
                <a:spcPct val="100000"/>
              </a:lnSpc>
              <a:spcBef>
                <a:spcPts val="1305"/>
              </a:spcBef>
            </a:pPr>
            <a:r>
              <a:rPr sz="1500" kern="0" spc="7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的阶也为足够大的质数时，求解这个</a:t>
            </a:r>
            <a:r>
              <a:rPr sz="1500" kern="0" spc="6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离散对数问题将</a:t>
            </a:r>
            <a:endParaRPr lang="en-US" altLang="en-US" sz="1500" dirty="0"/>
          </a:p>
          <a:p>
            <a:pPr marL="12700" algn="l" rtl="0" eaLnBrk="0">
              <a:lnSpc>
                <a:spcPct val="89000"/>
              </a:lnSpc>
              <a:spcBef>
                <a:spcPts val="1070"/>
              </a:spcBef>
            </a:pPr>
            <a:r>
              <a:rPr sz="1500" kern="0" spc="7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会非常困难。因此攻击者想要通过公共信息计算得到</a:t>
            </a:r>
            <a:endParaRPr lang="en-US" altLang="en-US" sz="1500" dirty="0"/>
          </a:p>
          <a:p>
            <a:pPr marL="13970" algn="l" rtl="0" eaLnBrk="0">
              <a:lnSpc>
                <a:spcPts val="2845"/>
              </a:lnSpc>
            </a:pPr>
            <a:r>
              <a:rPr sz="1500" kern="0" spc="7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密钥</a:t>
            </a:r>
            <a:r>
              <a:rPr sz="1500" kern="0" spc="7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S</a:t>
            </a:r>
            <a:r>
              <a:rPr sz="1500" kern="0" spc="7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会非常困难，求解离散对数的复杂度保证了</a:t>
            </a:r>
            <a:endParaRPr lang="en-US" altLang="en-US" sz="1500" dirty="0"/>
          </a:p>
          <a:p>
            <a:pPr algn="l" rtl="0" eaLnBrk="0">
              <a:lnSpc>
                <a:spcPct val="107000"/>
              </a:lnSpc>
            </a:pPr>
            <a:endParaRPr lang="en-US" altLang="en-US" sz="1000" dirty="0"/>
          </a:p>
          <a:p>
            <a:pPr marL="17145" algn="l" rtl="0" eaLnBrk="0">
              <a:lnSpc>
                <a:spcPts val="1810"/>
              </a:lnSpc>
              <a:spcBef>
                <a:spcPts val="5"/>
              </a:spcBef>
            </a:pP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DHKE</a:t>
            </a:r>
            <a:r>
              <a:rPr sz="1500" kern="0" spc="7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的安全性。</a:t>
            </a:r>
            <a:endParaRPr lang="en-US" altLang="en-US" sz="1500" dirty="0"/>
          </a:p>
        </p:txBody>
      </p:sp>
      <p:sp>
        <p:nvSpPr>
          <p:cNvPr id="262" name="textbox 262"/>
          <p:cNvSpPr/>
          <p:nvPr/>
        </p:nvSpPr>
        <p:spPr>
          <a:xfrm>
            <a:off x="7541297" y="4581283"/>
            <a:ext cx="114300" cy="1314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830"/>
              </a:lnSpc>
            </a:pPr>
            <a:r>
              <a:rPr sz="1100" kern="0" spc="7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endParaRPr lang="en-US" altLang="en-US" sz="1100" dirty="0"/>
          </a:p>
        </p:txBody>
      </p:sp>
      <p:sp>
        <p:nvSpPr>
          <p:cNvPr id="264" name="textbox 264"/>
          <p:cNvSpPr/>
          <p:nvPr/>
        </p:nvSpPr>
        <p:spPr>
          <a:xfrm>
            <a:off x="7544597" y="4469948"/>
            <a:ext cx="86360" cy="1282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805"/>
              </a:lnSpc>
            </a:pPr>
            <a:r>
              <a:rPr sz="1100" kern="0" spc="-1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∗</a:t>
            </a:r>
            <a:endParaRPr lang="en-US" altLang="en-US" sz="1100" dirty="0"/>
          </a:p>
        </p:txBody>
      </p:sp>
      <p:pic>
        <p:nvPicPr>
          <p:cNvPr id="266" name="picture 2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336547" y="1600200"/>
            <a:ext cx="4107179" cy="2026920"/>
          </a:xfrm>
          <a:prstGeom prst="rect">
            <a:avLst/>
          </a:prstGeom>
        </p:spPr>
      </p:pic>
      <p:sp>
        <p:nvSpPr>
          <p:cNvPr id="268" name="textbox 268"/>
          <p:cNvSpPr/>
          <p:nvPr/>
        </p:nvSpPr>
        <p:spPr>
          <a:xfrm>
            <a:off x="6785473" y="1687816"/>
            <a:ext cx="4681854" cy="17303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380365" algn="l" rtl="0" eaLnBrk="0">
              <a:lnSpc>
                <a:spcPct val="100000"/>
              </a:lnSpc>
            </a:pPr>
            <a:r>
              <a:rPr sz="1500" kern="0" spc="7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攻击者想要得到密钥</a:t>
            </a:r>
            <a:r>
              <a:rPr sz="1500" kern="0" spc="7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S</a:t>
            </a:r>
            <a:r>
              <a:rPr sz="1500" kern="0" spc="-9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7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，就需要计算</a:t>
            </a:r>
            <a:r>
              <a:rPr sz="1500" kern="0" spc="7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S</a:t>
            </a:r>
            <a:r>
              <a:rPr sz="1500" kern="0" spc="20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7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≡</a:t>
            </a:r>
            <a:endParaRPr lang="en-US" altLang="en-US" sz="1500" dirty="0"/>
          </a:p>
          <a:p>
            <a:pPr marL="12700" algn="l" rtl="0" eaLnBrk="0">
              <a:lnSpc>
                <a:spcPct val="96000"/>
              </a:lnSpc>
              <a:spcBef>
                <a:spcPts val="1155"/>
              </a:spcBef>
            </a:pP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700" kern="0" spc="0" baseline="3400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ab</a:t>
            </a:r>
            <a:r>
              <a:rPr sz="1500" kern="0" spc="9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(</a:t>
            </a: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mod</a:t>
            </a:r>
            <a:r>
              <a:rPr sz="1500" kern="0" spc="9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1500" kern="0" spc="9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)</a:t>
            </a:r>
            <a:r>
              <a:rPr sz="1500" kern="0" spc="-1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9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，攻击者可以</a:t>
            </a:r>
            <a:r>
              <a:rPr sz="1500" kern="0" spc="8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从公共信道上获取</a:t>
            </a:r>
            <a:r>
              <a:rPr sz="1500" kern="0" spc="8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1500" kern="0" spc="8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1500" kern="0" spc="8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500" kern="0" spc="-1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8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，但</a:t>
            </a:r>
            <a:endParaRPr lang="en-US" altLang="en-US" sz="1500" dirty="0"/>
          </a:p>
          <a:p>
            <a:pPr marL="16510" indent="3810" algn="l" rtl="0" eaLnBrk="0">
              <a:lnSpc>
                <a:spcPct val="161000"/>
              </a:lnSpc>
              <a:spcBef>
                <a:spcPts val="45"/>
              </a:spcBef>
            </a:pPr>
            <a:r>
              <a:rPr sz="1500" kern="0" spc="9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是由于</a:t>
            </a:r>
            <a:r>
              <a:rPr sz="1500" kern="0" spc="9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500" kern="0" spc="9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1500" kern="0" spc="9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b</a:t>
            </a:r>
            <a:r>
              <a:rPr sz="1500" kern="0" spc="9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分别是</a:t>
            </a: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Alice</a:t>
            </a:r>
            <a:r>
              <a:rPr sz="1500" kern="0" spc="9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Bob</a:t>
            </a:r>
            <a:r>
              <a:rPr sz="1500" kern="0" spc="9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的私钥</a:t>
            </a:r>
            <a:r>
              <a:rPr sz="1500" kern="0" spc="8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，攻击者无法直 </a:t>
            </a:r>
            <a:r>
              <a:rPr sz="1500" kern="0" spc="7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接获取。不过攻击者可以从信道上</a:t>
            </a:r>
            <a:r>
              <a:rPr sz="1500" kern="0" spc="6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获取</a:t>
            </a:r>
            <a:r>
              <a:rPr sz="1500" kern="0" spc="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500" kern="0" spc="6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1500" kern="0" spc="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B</a:t>
            </a:r>
            <a:r>
              <a:rPr sz="1500" kern="0" spc="-1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6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，通过计</a:t>
            </a: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500" kern="0" spc="6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</a:t>
            </a:r>
            <a:r>
              <a:rPr sz="1500" kern="0" spc="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500" kern="0" spc="28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≡</a:t>
            </a:r>
            <a:r>
              <a:rPr sz="1500" kern="0" spc="12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700" kern="0" spc="0" baseline="3400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100" kern="0" spc="-7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(</a:t>
            </a: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mod</a:t>
            </a:r>
            <a:r>
              <a:rPr sz="1500" kern="0" spc="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1500" kern="0" spc="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)</a:t>
            </a:r>
            <a:r>
              <a:rPr sz="1500" kern="0" spc="6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来得到</a:t>
            </a:r>
            <a:r>
              <a:rPr sz="1500" kern="0" spc="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500" kern="0" spc="-1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6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，同理也可以得到</a:t>
            </a:r>
            <a:r>
              <a:rPr sz="1500" kern="0" spc="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b</a:t>
            </a:r>
            <a:r>
              <a:rPr sz="1500" kern="0" spc="6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en-US" sz="1500" dirty="0"/>
          </a:p>
        </p:txBody>
      </p:sp>
      <p:pic>
        <p:nvPicPr>
          <p:cNvPr id="270" name="picture 2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156292" y="143781"/>
            <a:ext cx="1668879" cy="589078"/>
          </a:xfrm>
          <a:prstGeom prst="rect">
            <a:avLst/>
          </a:prstGeom>
        </p:spPr>
      </p:pic>
      <p:sp>
        <p:nvSpPr>
          <p:cNvPr id="272" name="textbox 272"/>
          <p:cNvSpPr/>
          <p:nvPr/>
        </p:nvSpPr>
        <p:spPr>
          <a:xfrm>
            <a:off x="5019812" y="299604"/>
            <a:ext cx="1769745" cy="4267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2700" kern="0" spc="40" dirty="0">
                <a:solidFill>
                  <a:srgbClr val="802157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攻击者视角</a:t>
            </a:r>
            <a:endParaRPr lang="en-US" altLang="en-US" sz="2700" dirty="0"/>
          </a:p>
        </p:txBody>
      </p:sp>
      <p:sp>
        <p:nvSpPr>
          <p:cNvPr id="274" name="path"/>
          <p:cNvSpPr/>
          <p:nvPr/>
        </p:nvSpPr>
        <p:spPr>
          <a:xfrm>
            <a:off x="193675" y="862329"/>
            <a:ext cx="11803379" cy="7620"/>
          </a:xfrm>
          <a:custGeom>
            <a:avLst/>
            <a:gdLst/>
            <a:ahLst/>
            <a:cxnLst/>
            <a:rect l="0" t="0" r="0" b="0"/>
            <a:pathLst>
              <a:path w="18587" h="12">
                <a:moveTo>
                  <a:pt x="18587" y="12"/>
                </a:moveTo>
                <a:lnTo>
                  <a:pt x="0" y="12"/>
                </a:lnTo>
                <a:lnTo>
                  <a:pt x="0" y="0"/>
                </a:lnTo>
                <a:lnTo>
                  <a:pt x="18587" y="0"/>
                </a:lnTo>
                <a:lnTo>
                  <a:pt x="18587" y="12"/>
                </a:lnTo>
              </a:path>
            </a:pathLst>
          </a:cu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8" name="group 8"/>
          <p:cNvGrpSpPr/>
          <p:nvPr/>
        </p:nvGrpSpPr>
        <p:grpSpPr>
          <a:xfrm rot="21600000">
            <a:off x="16763" y="2267851"/>
            <a:ext cx="6952500" cy="2609582"/>
            <a:chOff x="0" y="0"/>
            <a:chExt cx="6952500" cy="2609582"/>
          </a:xfrm>
        </p:grpSpPr>
        <p:sp>
          <p:nvSpPr>
            <p:cNvPr id="278" name="path"/>
            <p:cNvSpPr/>
            <p:nvPr/>
          </p:nvSpPr>
          <p:spPr>
            <a:xfrm>
              <a:off x="469" y="0"/>
              <a:ext cx="4875352" cy="2609582"/>
            </a:xfrm>
            <a:custGeom>
              <a:avLst/>
              <a:gdLst/>
              <a:ahLst/>
              <a:cxnLst/>
              <a:rect l="0" t="0" r="0" b="0"/>
              <a:pathLst>
                <a:path w="7677" h="4109">
                  <a:moveTo>
                    <a:pt x="7677" y="2566"/>
                  </a:moveTo>
                  <a:lnTo>
                    <a:pt x="0" y="2566"/>
                  </a:lnTo>
                  <a:lnTo>
                    <a:pt x="0" y="3254"/>
                  </a:lnTo>
                  <a:lnTo>
                    <a:pt x="6350" y="3254"/>
                  </a:lnTo>
                  <a:lnTo>
                    <a:pt x="5798" y="4109"/>
                  </a:lnTo>
                  <a:lnTo>
                    <a:pt x="6661" y="4109"/>
                  </a:lnTo>
                  <a:lnTo>
                    <a:pt x="7677" y="2566"/>
                  </a:lnTo>
                </a:path>
                <a:path w="7677" h="4109">
                  <a:moveTo>
                    <a:pt x="7677" y="1543"/>
                  </a:moveTo>
                  <a:lnTo>
                    <a:pt x="6609" y="0"/>
                  </a:lnTo>
                  <a:lnTo>
                    <a:pt x="5746" y="0"/>
                  </a:lnTo>
                  <a:lnTo>
                    <a:pt x="6350" y="855"/>
                  </a:lnTo>
                  <a:lnTo>
                    <a:pt x="0" y="855"/>
                  </a:lnTo>
                  <a:lnTo>
                    <a:pt x="0" y="1543"/>
                  </a:lnTo>
                  <a:lnTo>
                    <a:pt x="7677" y="1543"/>
                  </a:lnTo>
                </a:path>
              </a:pathLst>
            </a:custGeom>
            <a:solidFill>
              <a:srgbClr val="302F2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80" name="path"/>
            <p:cNvSpPr/>
            <p:nvPr/>
          </p:nvSpPr>
          <p:spPr>
            <a:xfrm>
              <a:off x="1112647" y="0"/>
              <a:ext cx="5839853" cy="2609582"/>
            </a:xfrm>
            <a:custGeom>
              <a:avLst/>
              <a:gdLst/>
              <a:ahLst/>
              <a:cxnLst/>
              <a:rect l="0" t="0" r="0" b="0"/>
              <a:pathLst>
                <a:path w="9196" h="4109">
                  <a:moveTo>
                    <a:pt x="7832" y="4109"/>
                  </a:moveTo>
                  <a:lnTo>
                    <a:pt x="7021" y="4109"/>
                  </a:lnTo>
                  <a:lnTo>
                    <a:pt x="8143" y="2399"/>
                  </a:lnTo>
                  <a:lnTo>
                    <a:pt x="0" y="2399"/>
                  </a:lnTo>
                  <a:lnTo>
                    <a:pt x="0" y="1709"/>
                  </a:lnTo>
                  <a:lnTo>
                    <a:pt x="8091" y="1709"/>
                  </a:lnTo>
                  <a:lnTo>
                    <a:pt x="6920" y="0"/>
                  </a:lnTo>
                  <a:lnTo>
                    <a:pt x="7832" y="0"/>
                  </a:lnTo>
                  <a:lnTo>
                    <a:pt x="9196" y="2082"/>
                  </a:lnTo>
                  <a:lnTo>
                    <a:pt x="7832" y="4109"/>
                  </a:lnTo>
                </a:path>
              </a:pathLst>
            </a:custGeom>
            <a:solidFill>
              <a:srgbClr val="80215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82" name="path"/>
            <p:cNvSpPr/>
            <p:nvPr/>
          </p:nvSpPr>
          <p:spPr>
            <a:xfrm>
              <a:off x="0" y="550024"/>
              <a:ext cx="4038599" cy="406907"/>
            </a:xfrm>
            <a:custGeom>
              <a:avLst/>
              <a:gdLst/>
              <a:ahLst/>
              <a:cxnLst/>
              <a:rect l="0" t="0" r="0" b="0"/>
              <a:pathLst>
                <a:path w="6359" h="640">
                  <a:moveTo>
                    <a:pt x="6359" y="640"/>
                  </a:moveTo>
                  <a:lnTo>
                    <a:pt x="0" y="640"/>
                  </a:lnTo>
                  <a:lnTo>
                    <a:pt x="0" y="0"/>
                  </a:lnTo>
                  <a:lnTo>
                    <a:pt x="6359" y="0"/>
                  </a:lnTo>
                  <a:lnTo>
                    <a:pt x="6359" y="640"/>
                  </a:lnTo>
                </a:path>
              </a:pathLst>
            </a:custGeom>
            <a:solidFill>
              <a:srgbClr val="302F2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284" name="textbox 284"/>
          <p:cNvSpPr/>
          <p:nvPr/>
        </p:nvSpPr>
        <p:spPr>
          <a:xfrm>
            <a:off x="7490180" y="2558732"/>
            <a:ext cx="2435225" cy="15735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838200" algn="l" rtl="0" eaLnBrk="0">
              <a:lnSpc>
                <a:spcPct val="76000"/>
              </a:lnSpc>
            </a:pPr>
            <a:r>
              <a:rPr sz="7400" kern="0" spc="-10" dirty="0">
                <a:solidFill>
                  <a:srgbClr val="802157">
                    <a:alpha val="100000"/>
                  </a:srgbClr>
                </a:solidFill>
                <a:latin typeface="Segoe Print" panose="02000600000000000000"/>
                <a:ea typeface="Segoe Print" panose="02000600000000000000"/>
                <a:cs typeface="Segoe Print" panose="02000600000000000000"/>
              </a:rPr>
              <a:t>2</a:t>
            </a:r>
            <a:endParaRPr lang="en-US" altLang="en-US" sz="7400" dirty="0"/>
          </a:p>
          <a:p>
            <a:pPr marL="12700" algn="l" rtl="0" eaLnBrk="0">
              <a:lnSpc>
                <a:spcPct val="96000"/>
              </a:lnSpc>
              <a:spcBef>
                <a:spcPts val="30"/>
              </a:spcBef>
            </a:pPr>
            <a:r>
              <a:rPr sz="4700" kern="0" spc="40" dirty="0">
                <a:solidFill>
                  <a:srgbClr val="802157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算法分析</a:t>
            </a:r>
            <a:endParaRPr lang="en-US" altLang="en-US" sz="4700" dirty="0"/>
          </a:p>
        </p:txBody>
      </p:sp>
      <p:pic>
        <p:nvPicPr>
          <p:cNvPr id="286" name="picture 2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682160" y="283178"/>
            <a:ext cx="1128886" cy="112182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2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90" name="rect"/>
          <p:cNvSpPr/>
          <p:nvPr/>
        </p:nvSpPr>
        <p:spPr>
          <a:xfrm>
            <a:off x="152400" y="304800"/>
            <a:ext cx="12039600" cy="6553200"/>
          </a:xfrm>
          <a:prstGeom prst="rect">
            <a:avLst/>
          </a:prstGeom>
          <a:solidFill>
            <a:srgbClr val="EEEEE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92" name="textbox 292"/>
          <p:cNvSpPr/>
          <p:nvPr/>
        </p:nvSpPr>
        <p:spPr>
          <a:xfrm>
            <a:off x="3058363" y="2184717"/>
            <a:ext cx="6043295" cy="22161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54000"/>
              </a:lnSpc>
            </a:pPr>
            <a:endParaRPr lang="en-US" altLang="en-US" sz="100" dirty="0"/>
          </a:p>
          <a:p>
            <a:pPr marL="2221230" algn="l" rtl="0" eaLnBrk="0">
              <a:lnSpc>
                <a:spcPct val="78000"/>
              </a:lnSpc>
            </a:pPr>
            <a:r>
              <a:rPr sz="7400" kern="0" spc="-10" dirty="0">
                <a:solidFill>
                  <a:srgbClr val="802157">
                    <a:alpha val="100000"/>
                  </a:srgbClr>
                </a:solidFill>
                <a:latin typeface="Segoe Print" panose="02000600000000000000"/>
                <a:ea typeface="Segoe Print" panose="02000600000000000000"/>
                <a:cs typeface="Segoe Print" panose="02000600000000000000"/>
              </a:rPr>
              <a:t>01</a:t>
            </a:r>
            <a:endParaRPr lang="en-US" altLang="en-US" sz="74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03000"/>
              </a:lnSpc>
            </a:pPr>
            <a:endParaRPr lang="en-US" altLang="en-US" sz="1000" dirty="0"/>
          </a:p>
          <a:p>
            <a:pPr algn="l" rtl="0" eaLnBrk="0">
              <a:lnSpc>
                <a:spcPct val="103000"/>
              </a:lnSpc>
            </a:pPr>
            <a:endParaRPr lang="en-US" altLang="en-US" sz="1000" dirty="0"/>
          </a:p>
          <a:p>
            <a:pPr algn="l" rtl="0" eaLnBrk="0">
              <a:lnSpc>
                <a:spcPct val="107000"/>
              </a:lnSpc>
            </a:pPr>
            <a:endParaRPr lang="en-US" altLang="en-US" sz="1100" dirty="0"/>
          </a:p>
          <a:p>
            <a:pPr marL="12700" algn="l" rtl="0" eaLnBrk="0">
              <a:lnSpc>
                <a:spcPct val="93000"/>
              </a:lnSpc>
              <a:spcBef>
                <a:spcPts val="5"/>
              </a:spcBef>
            </a:pPr>
            <a:r>
              <a:rPr sz="4700" kern="0" spc="0" dirty="0">
                <a:solidFill>
                  <a:srgbClr val="802157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Babystep</a:t>
            </a:r>
            <a:r>
              <a:rPr sz="4700" kern="0" spc="290" dirty="0">
                <a:solidFill>
                  <a:srgbClr val="802157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-</a:t>
            </a:r>
            <a:r>
              <a:rPr sz="4700" kern="0" spc="0" dirty="0">
                <a:solidFill>
                  <a:srgbClr val="802157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Giantstep</a:t>
            </a:r>
            <a:r>
              <a:rPr sz="4700" kern="0" spc="290" dirty="0">
                <a:solidFill>
                  <a:srgbClr val="802157">
                    <a:alpha val="100000"/>
                  </a:srgb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算法</a:t>
            </a:r>
            <a:endParaRPr lang="en-US" altLang="en-US" sz="4700" dirty="0"/>
          </a:p>
        </p:txBody>
      </p:sp>
      <p:pic>
        <p:nvPicPr>
          <p:cNvPr id="294" name="picture 2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82160" y="283178"/>
            <a:ext cx="1128886" cy="11218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icture 2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98" name="rect"/>
          <p:cNvSpPr/>
          <p:nvPr/>
        </p:nvSpPr>
        <p:spPr>
          <a:xfrm>
            <a:off x="193675" y="862139"/>
            <a:ext cx="11803379" cy="7619"/>
          </a:xfrm>
          <a:prstGeom prst="rect">
            <a:avLst/>
          </a:pr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00" name="picture 3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7160" y="139128"/>
            <a:ext cx="9308554" cy="649198"/>
          </a:xfrm>
          <a:prstGeom prst="rect">
            <a:avLst/>
          </a:prstGeom>
        </p:spPr>
      </p:pic>
      <p:pic>
        <p:nvPicPr>
          <p:cNvPr id="302" name="picture 3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661995" y="83184"/>
            <a:ext cx="2530004" cy="802005"/>
          </a:xfrm>
          <a:prstGeom prst="rect">
            <a:avLst/>
          </a:prstGeom>
        </p:spPr>
      </p:pic>
      <p:pic>
        <p:nvPicPr>
          <p:cNvPr id="304" name="picture 3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551832" y="0"/>
            <a:ext cx="6640167" cy="6858000"/>
          </a:xfrm>
          <a:prstGeom prst="rect">
            <a:avLst/>
          </a:prstGeom>
        </p:spPr>
      </p:pic>
      <p:sp>
        <p:nvSpPr>
          <p:cNvPr id="306" name="textbox 306"/>
          <p:cNvSpPr/>
          <p:nvPr/>
        </p:nvSpPr>
        <p:spPr>
          <a:xfrm>
            <a:off x="312216" y="1278051"/>
            <a:ext cx="10688955" cy="47993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00"/>
              </a:lnSpc>
            </a:pPr>
            <a:endParaRPr lang="en-US" altLang="en-US" sz="100" dirty="0"/>
          </a:p>
          <a:p>
            <a:pPr marL="19050" indent="-6985" algn="l" rtl="0" eaLnBrk="0">
              <a:lnSpc>
                <a:spcPct val="100000"/>
              </a:lnSpc>
            </a:pP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Baby</a:t>
            </a:r>
            <a:r>
              <a:rPr sz="2300" kern="0" spc="-9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step</a:t>
            </a:r>
            <a:r>
              <a:rPr sz="2300" kern="0" spc="1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Giantstep</a:t>
            </a:r>
            <a:r>
              <a:rPr sz="2300" kern="0" spc="1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方法：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Shanks</a:t>
            </a:r>
            <a:r>
              <a:rPr sz="2300" kern="0" spc="1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Baby</a:t>
            </a:r>
            <a:r>
              <a:rPr sz="2300" kern="0" spc="-9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step</a:t>
            </a:r>
            <a:r>
              <a:rPr sz="2300" kern="0" spc="1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Giantstep</a:t>
            </a:r>
            <a:r>
              <a:rPr sz="2300" kern="0" spc="1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方法是解决离散对数问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300" kern="0" spc="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题的一种有效算法。离散对数问题是指在给定元素g和h的情况下，在某个群 G</a:t>
            </a:r>
            <a:endParaRPr lang="en-US" altLang="en-US" sz="2300" dirty="0"/>
          </a:p>
          <a:p>
            <a:pPr marL="48260" algn="l" rtl="0" eaLnBrk="0">
              <a:lnSpc>
                <a:spcPct val="95000"/>
              </a:lnSpc>
              <a:spcBef>
                <a:spcPts val="190"/>
              </a:spcBef>
            </a:pPr>
            <a:r>
              <a:rPr sz="2300" kern="0" spc="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中找到一个整数，使得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2600" kern="0" spc="0" baseline="34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1600" kern="0" spc="1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</a:t>
            </a:r>
            <a:r>
              <a:rPr sz="2300" kern="0" spc="9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=</a:t>
            </a:r>
            <a:r>
              <a:rPr sz="2300" kern="0" spc="27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300" kern="0" spc="9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ℎ</a:t>
            </a:r>
            <a:r>
              <a:rPr sz="2300" kern="0" spc="-19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300" kern="0" spc="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。这个问题在密码学</a:t>
            </a:r>
            <a:r>
              <a:rPr sz="2300" kern="0" spc="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中非常重要尤其是在公钥加密</a:t>
            </a:r>
            <a:endParaRPr lang="en-US" altLang="en-US" sz="2300" dirty="0"/>
          </a:p>
          <a:p>
            <a:pPr marL="20320" algn="l" rtl="0" eaLnBrk="0">
              <a:lnSpc>
                <a:spcPct val="98000"/>
              </a:lnSpc>
              <a:spcBef>
                <a:spcPts val="315"/>
              </a:spcBef>
            </a:pPr>
            <a:r>
              <a:rPr sz="2300" kern="0" spc="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和数字签名算法中。</a:t>
            </a:r>
            <a:endParaRPr lang="en-US" altLang="en-US" sz="2300" dirty="0"/>
          </a:p>
          <a:p>
            <a:pPr algn="l" rtl="0" eaLnBrk="0">
              <a:lnSpc>
                <a:spcPct val="197000"/>
              </a:lnSpc>
            </a:pPr>
            <a:endParaRPr lang="en-US" altLang="en-US" sz="1000" dirty="0"/>
          </a:p>
          <a:p>
            <a:pPr marL="21590" algn="l" rtl="0" eaLnBrk="0">
              <a:lnSpc>
                <a:spcPct val="98000"/>
              </a:lnSpc>
              <a:spcBef>
                <a:spcPts val="690"/>
              </a:spcBef>
            </a:pP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算法原理：</a:t>
            </a:r>
            <a:endParaRPr lang="en-US" altLang="en-US" sz="2300" dirty="0"/>
          </a:p>
          <a:p>
            <a:pPr marL="43180" indent="-30480" algn="l" rtl="0" eaLnBrk="0">
              <a:lnSpc>
                <a:spcPct val="100000"/>
              </a:lnSpc>
              <a:spcBef>
                <a:spcPts val="180"/>
              </a:spcBef>
            </a:pP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Baby</a:t>
            </a:r>
            <a:r>
              <a:rPr sz="2300" kern="0" spc="-9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step</a:t>
            </a:r>
            <a:r>
              <a:rPr sz="2300" kern="0" spc="1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Giantstep</a:t>
            </a:r>
            <a:r>
              <a:rPr sz="2300" kern="0" spc="1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方法的核心思想是将可能的指数值分割成较小的区块，从而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300" kern="0" spc="1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降低必须直接计算的指数的数量。算法主</a:t>
            </a:r>
            <a:r>
              <a:rPr sz="2300" kern="0" spc="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要分为两个阶段: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Baby</a:t>
            </a:r>
            <a:r>
              <a:rPr sz="2300" kern="0" spc="-9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steps</a:t>
            </a:r>
            <a:r>
              <a:rPr sz="2300" kern="0" spc="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endParaRPr lang="en-US" altLang="en-US" sz="2300" dirty="0"/>
          </a:p>
          <a:p>
            <a:pPr marL="15875" algn="l" rtl="0" eaLnBrk="0">
              <a:lnSpc>
                <a:spcPct val="96000"/>
              </a:lnSpc>
              <a:spcBef>
                <a:spcPts val="230"/>
              </a:spcBef>
            </a:pP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Giantsteps</a:t>
            </a:r>
            <a:r>
              <a:rPr sz="2300" kern="0" spc="4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en-US" sz="23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marL="27305" algn="l" rtl="0" eaLnBrk="0">
              <a:lnSpc>
                <a:spcPct val="98000"/>
              </a:lnSpc>
              <a:spcBef>
                <a:spcPts val="695"/>
              </a:spcBef>
            </a:pPr>
            <a:r>
              <a:rPr sz="2300" kern="0" spc="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复杂度</a:t>
            </a:r>
            <a:endParaRPr lang="en-US" altLang="en-US" sz="2300" dirty="0"/>
          </a:p>
          <a:p>
            <a:pPr marL="33655" algn="l" rtl="0" eaLnBrk="0">
              <a:lnSpc>
                <a:spcPct val="74000"/>
              </a:lnSpc>
              <a:spcBef>
                <a:spcPts val="230"/>
              </a:spcBef>
            </a:pPr>
            <a:r>
              <a:rPr sz="2300" kern="0" spc="-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时间复杂度: </a:t>
            </a:r>
            <a:r>
              <a:rPr sz="2300" kern="0" spc="-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O(</a:t>
            </a:r>
            <a:r>
              <a:rPr sz="29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厂</a:t>
            </a:r>
            <a:r>
              <a:rPr sz="2300" kern="0" spc="-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n)</a:t>
            </a:r>
            <a:r>
              <a:rPr sz="2300" kern="0" spc="-17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300" kern="0" spc="-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，因为它需要计算并比较大约</a:t>
            </a:r>
            <a:r>
              <a:rPr sz="2300" kern="0" spc="-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r>
              <a:rPr sz="2900" kern="0" spc="-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厂</a:t>
            </a:r>
            <a:r>
              <a:rPr sz="2300" kern="0" spc="-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r>
              <a:rPr sz="2300" kern="0" spc="-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个元素。</a:t>
            </a:r>
            <a:endParaRPr lang="en-US" altLang="en-US" sz="2300" dirty="0"/>
          </a:p>
          <a:p>
            <a:pPr marL="28575" algn="l" rtl="0" eaLnBrk="0">
              <a:lnSpc>
                <a:spcPct val="93000"/>
              </a:lnSpc>
              <a:spcBef>
                <a:spcPts val="30"/>
              </a:spcBef>
            </a:pP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空间复杂度: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O(</a:t>
            </a:r>
            <a:r>
              <a:rPr sz="2900" kern="0" spc="20" dirty="0">
                <a:solidFill>
                  <a:srgbClr val="000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厂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n)</a:t>
            </a:r>
            <a:r>
              <a:rPr sz="2300" kern="0" spc="-23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300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，由于需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要存储m个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Baby</a:t>
            </a:r>
            <a:r>
              <a:rPr sz="2300" kern="0" spc="-9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steps</a:t>
            </a:r>
            <a:r>
              <a:rPr sz="2300" kern="0" spc="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的结果。</a:t>
            </a:r>
            <a:endParaRPr lang="en-US" altLang="en-US" sz="23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picture 3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10" name="textbox 310"/>
          <p:cNvSpPr/>
          <p:nvPr/>
        </p:nvSpPr>
        <p:spPr>
          <a:xfrm>
            <a:off x="8201924" y="4021798"/>
            <a:ext cx="3580129" cy="26530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5240" algn="l" rtl="0" eaLnBrk="0">
              <a:lnSpc>
                <a:spcPct val="93000"/>
              </a:lnSpc>
            </a:pP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Giantstep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s:</a:t>
            </a:r>
            <a:endParaRPr lang="en-US" altLang="en-US" sz="2000" dirty="0"/>
          </a:p>
          <a:p>
            <a:pPr marL="17145" algn="l" rtl="0" eaLnBrk="0">
              <a:lnSpc>
                <a:spcPct val="91000"/>
              </a:lnSpc>
              <a:spcBef>
                <a:spcPts val="1765"/>
              </a:spcBef>
            </a:pP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对于i</a:t>
            </a:r>
            <a:r>
              <a:rPr sz="2000" kern="0" spc="-3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sz="2000" kern="0" spc="-3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0到m-1</a:t>
            </a:r>
            <a:r>
              <a:rPr sz="2000" kern="0" spc="-5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，计算h·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2200" kern="0" spc="130" baseline="33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-</a:t>
            </a:r>
            <a:r>
              <a:rPr sz="2200" kern="0" spc="0" baseline="33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im</a:t>
            </a:r>
            <a:endParaRPr lang="en-US" altLang="en-US" sz="2200" baseline="33000" dirty="0"/>
          </a:p>
          <a:p>
            <a:pPr marL="12700" indent="11430" algn="l" rtl="0" eaLnBrk="0">
              <a:lnSpc>
                <a:spcPct val="151000"/>
              </a:lnSpc>
              <a:spcBef>
                <a:spcPts val="20"/>
              </a:spcBef>
            </a:pPr>
            <a:r>
              <a:rPr sz="2000" kern="0" spc="3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并检查这个结果是否出现在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Baby</a:t>
            </a:r>
            <a:r>
              <a:rPr sz="2000" kern="0" spc="-7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steps</a:t>
            </a:r>
            <a:r>
              <a:rPr sz="2000" kern="0" spc="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的表中。如果找到匹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配，假设对应的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Baby</a:t>
            </a:r>
            <a:r>
              <a:rPr sz="2000" kern="0" spc="-8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step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2200" kern="0" spc="0" baseline="33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j</a:t>
            </a:r>
            <a:r>
              <a:rPr sz="1400" kern="0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则h</a:t>
            </a:r>
            <a:r>
              <a:rPr sz="2000" kern="0" spc="-3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sz="2000" kern="0" spc="-4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2200" kern="0" spc="0" baseline="31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im</a:t>
            </a:r>
            <a:r>
              <a:rPr sz="1400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+</a:t>
            </a:r>
            <a:r>
              <a:rPr sz="1400" kern="0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j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从而解为x</a:t>
            </a:r>
            <a:r>
              <a:rPr sz="2000" kern="0" spc="-3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sz="2000" kern="0" spc="-2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im</a:t>
            </a:r>
            <a:r>
              <a:rPr sz="2000" kern="0" spc="5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+</a:t>
            </a:r>
            <a:r>
              <a:rPr sz="2000" kern="0" spc="-3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j</a:t>
            </a:r>
            <a:endParaRPr lang="en-US" altLang="en-US" sz="2000" dirty="0"/>
          </a:p>
        </p:txBody>
      </p:sp>
      <p:sp>
        <p:nvSpPr>
          <p:cNvPr id="312" name="textbox 312"/>
          <p:cNvSpPr/>
          <p:nvPr/>
        </p:nvSpPr>
        <p:spPr>
          <a:xfrm>
            <a:off x="180975" y="131081"/>
            <a:ext cx="11828780" cy="7340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97000"/>
              </a:lnSpc>
              <a:spcBef>
                <a:spcPts val="0"/>
              </a:spcBef>
              <a:tabLst>
                <a:tab pos="5027295" algn="l"/>
                <a:tab pos="11814810" algn="l"/>
              </a:tabLst>
            </a:pPr>
            <a:r>
              <a:rPr sz="3500" u="sng" kern="0" spc="0" dirty="0">
                <a:solidFill>
                  <a:srgbClr val="802157">
                    <a:alpha val="100000"/>
                  </a:srgbClr>
                </a:solidFill>
                <a:uFill>
                  <a:solidFill>
                    <a:srgbClr val="7E7E7E"/>
                  </a:solidFill>
                </a:u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	</a:t>
            </a:r>
            <a:r>
              <a:rPr sz="3500" u="sng" kern="0" spc="30" dirty="0">
                <a:ln w="13075" cap="flat" cmpd="sng">
                  <a:solidFill>
                    <a:srgbClr val="802157">
                      <a:alpha val="100000"/>
                    </a:srgbClr>
                  </a:solidFill>
                  <a:prstDash val="solid"/>
                  <a:bevel/>
                </a:ln>
                <a:solidFill>
                  <a:srgbClr val="802157">
                    <a:alpha val="100000"/>
                  </a:srgbClr>
                </a:solidFill>
                <a:uFill>
                  <a:solidFill>
                    <a:srgbClr val="7E7E7E"/>
                  </a:solidFill>
                </a:u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算法步骤</a:t>
            </a:r>
            <a:r>
              <a:rPr sz="3500" u="sng" kern="0" spc="30" dirty="0">
                <a:solidFill>
                  <a:srgbClr val="802157">
                    <a:alpha val="100000"/>
                  </a:srgbClr>
                </a:solidFill>
                <a:uFill>
                  <a:solidFill>
                    <a:srgbClr val="7E7E7E"/>
                  </a:solidFill>
                </a:u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 </a:t>
            </a:r>
            <a:r>
              <a:rPr sz="3500" u="sng" kern="0" spc="20" dirty="0">
                <a:solidFill>
                  <a:srgbClr val="802157">
                    <a:alpha val="100000"/>
                  </a:srgbClr>
                </a:solidFill>
                <a:uFill>
                  <a:solidFill>
                    <a:srgbClr val="7E7E7E"/>
                  </a:solidFill>
                </a:u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     </a:t>
            </a:r>
            <a:r>
              <a:rPr sz="3500" kern="0" spc="120" dirty="0">
                <a:solidFill>
                  <a:srgbClr val="802157">
                    <a:alpha val="100000"/>
                  </a:srgb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   </a:t>
            </a:r>
            <a:r>
              <a:rPr sz="3500" u="sng" kern="0" spc="0" dirty="0">
                <a:solidFill>
                  <a:srgbClr val="802157">
                    <a:alpha val="100000"/>
                  </a:srgbClr>
                </a:solidFill>
                <a:uFill>
                  <a:solidFill>
                    <a:srgbClr val="7E7E7E"/>
                  </a:solidFill>
                </a:u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	</a:t>
            </a:r>
            <a:endParaRPr lang="en-US" altLang="en-US" sz="3500" dirty="0"/>
          </a:p>
        </p:txBody>
      </p:sp>
      <p:pic>
        <p:nvPicPr>
          <p:cNvPr id="314" name="picture 3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157905" y="143781"/>
            <a:ext cx="1668879" cy="589078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21600000">
            <a:off x="3433660" y="1805673"/>
            <a:ext cx="2068767" cy="2157729"/>
            <a:chOff x="0" y="0"/>
            <a:chExt cx="2068767" cy="2157729"/>
          </a:xfrm>
        </p:grpSpPr>
        <p:grpSp>
          <p:nvGrpSpPr>
            <p:cNvPr id="12" name="group 12"/>
            <p:cNvGrpSpPr/>
            <p:nvPr/>
          </p:nvGrpSpPr>
          <p:grpSpPr>
            <a:xfrm rot="21600000">
              <a:off x="0" y="0"/>
              <a:ext cx="2068767" cy="2157729"/>
              <a:chOff x="0" y="0"/>
              <a:chExt cx="2068767" cy="2157729"/>
            </a:xfrm>
          </p:grpSpPr>
          <p:sp>
            <p:nvSpPr>
              <p:cNvPr id="316" name="path"/>
              <p:cNvSpPr/>
              <p:nvPr/>
            </p:nvSpPr>
            <p:spPr>
              <a:xfrm>
                <a:off x="0" y="0"/>
                <a:ext cx="2068767" cy="1650326"/>
              </a:xfrm>
              <a:custGeom>
                <a:avLst/>
                <a:gdLst/>
                <a:ahLst/>
                <a:cxnLst/>
                <a:rect l="0" t="0" r="0" b="0"/>
                <a:pathLst>
                  <a:path w="3257" h="2598">
                    <a:moveTo>
                      <a:pt x="2483" y="852"/>
                    </a:moveTo>
                    <a:lnTo>
                      <a:pt x="2481" y="780"/>
                    </a:lnTo>
                    <a:lnTo>
                      <a:pt x="2472" y="708"/>
                    </a:lnTo>
                    <a:lnTo>
                      <a:pt x="2457" y="637"/>
                    </a:lnTo>
                    <a:lnTo>
                      <a:pt x="2437" y="568"/>
                    </a:lnTo>
                    <a:lnTo>
                      <a:pt x="2411" y="501"/>
                    </a:lnTo>
                    <a:lnTo>
                      <a:pt x="2379" y="437"/>
                    </a:lnTo>
                    <a:lnTo>
                      <a:pt x="2342" y="375"/>
                    </a:lnTo>
                    <a:lnTo>
                      <a:pt x="2299" y="317"/>
                    </a:lnTo>
                    <a:lnTo>
                      <a:pt x="2252" y="262"/>
                    </a:lnTo>
                    <a:lnTo>
                      <a:pt x="2199" y="211"/>
                    </a:lnTo>
                    <a:lnTo>
                      <a:pt x="2142" y="165"/>
                    </a:lnTo>
                    <a:lnTo>
                      <a:pt x="2080" y="123"/>
                    </a:lnTo>
                    <a:lnTo>
                      <a:pt x="2014" y="87"/>
                    </a:lnTo>
                    <a:lnTo>
                      <a:pt x="1944" y="56"/>
                    </a:lnTo>
                    <a:lnTo>
                      <a:pt x="1871" y="32"/>
                    </a:lnTo>
                    <a:lnTo>
                      <a:pt x="1798" y="14"/>
                    </a:lnTo>
                    <a:lnTo>
                      <a:pt x="1724" y="4"/>
                    </a:lnTo>
                    <a:lnTo>
                      <a:pt x="1651" y="0"/>
                    </a:lnTo>
                    <a:lnTo>
                      <a:pt x="1578" y="2"/>
                    </a:lnTo>
                    <a:lnTo>
                      <a:pt x="1506" y="10"/>
                    </a:lnTo>
                    <a:lnTo>
                      <a:pt x="1435" y="25"/>
                    </a:lnTo>
                    <a:lnTo>
                      <a:pt x="1366" y="45"/>
                    </a:lnTo>
                    <a:lnTo>
                      <a:pt x="1299" y="72"/>
                    </a:lnTo>
                    <a:lnTo>
                      <a:pt x="1235" y="103"/>
                    </a:lnTo>
                    <a:lnTo>
                      <a:pt x="1173" y="141"/>
                    </a:lnTo>
                    <a:lnTo>
                      <a:pt x="1115" y="183"/>
                    </a:lnTo>
                    <a:lnTo>
                      <a:pt x="1060" y="231"/>
                    </a:lnTo>
                    <a:lnTo>
                      <a:pt x="1009" y="283"/>
                    </a:lnTo>
                    <a:lnTo>
                      <a:pt x="963" y="340"/>
                    </a:lnTo>
                    <a:lnTo>
                      <a:pt x="921" y="401"/>
                    </a:lnTo>
                    <a:lnTo>
                      <a:pt x="885" y="467"/>
                    </a:lnTo>
                    <a:lnTo>
                      <a:pt x="854" y="538"/>
                    </a:lnTo>
                    <a:lnTo>
                      <a:pt x="829" y="610"/>
                    </a:lnTo>
                    <a:lnTo>
                      <a:pt x="812" y="684"/>
                    </a:lnTo>
                    <a:lnTo>
                      <a:pt x="801" y="758"/>
                    </a:lnTo>
                    <a:lnTo>
                      <a:pt x="797" y="831"/>
                    </a:lnTo>
                    <a:lnTo>
                      <a:pt x="800" y="904"/>
                    </a:lnTo>
                    <a:lnTo>
                      <a:pt x="808" y="976"/>
                    </a:lnTo>
                    <a:lnTo>
                      <a:pt x="823" y="1047"/>
                    </a:lnTo>
                    <a:lnTo>
                      <a:pt x="844" y="1116"/>
                    </a:lnTo>
                    <a:lnTo>
                      <a:pt x="870" y="1183"/>
                    </a:lnTo>
                    <a:lnTo>
                      <a:pt x="902" y="1248"/>
                    </a:lnTo>
                    <a:lnTo>
                      <a:pt x="939" y="1309"/>
                    </a:lnTo>
                    <a:lnTo>
                      <a:pt x="982" y="1368"/>
                    </a:lnTo>
                    <a:lnTo>
                      <a:pt x="1029" y="1422"/>
                    </a:lnTo>
                    <a:lnTo>
                      <a:pt x="1082" y="1473"/>
                    </a:lnTo>
                    <a:lnTo>
                      <a:pt x="1139" y="1519"/>
                    </a:lnTo>
                    <a:lnTo>
                      <a:pt x="1200" y="1561"/>
                    </a:lnTo>
                    <a:lnTo>
                      <a:pt x="1266" y="1597"/>
                    </a:lnTo>
                    <a:lnTo>
                      <a:pt x="1337" y="1628"/>
                    </a:lnTo>
                    <a:lnTo>
                      <a:pt x="1410" y="1653"/>
                    </a:lnTo>
                    <a:lnTo>
                      <a:pt x="1483" y="1670"/>
                    </a:lnTo>
                    <a:lnTo>
                      <a:pt x="1557" y="1681"/>
                    </a:lnTo>
                    <a:lnTo>
                      <a:pt x="1630" y="1685"/>
                    </a:lnTo>
                    <a:lnTo>
                      <a:pt x="1703" y="1683"/>
                    </a:lnTo>
                    <a:lnTo>
                      <a:pt x="1775" y="1674"/>
                    </a:lnTo>
                    <a:lnTo>
                      <a:pt x="1845" y="1659"/>
                    </a:lnTo>
                    <a:lnTo>
                      <a:pt x="1914" y="1639"/>
                    </a:lnTo>
                    <a:lnTo>
                      <a:pt x="1981" y="1613"/>
                    </a:lnTo>
                    <a:lnTo>
                      <a:pt x="2046" y="1581"/>
                    </a:lnTo>
                    <a:lnTo>
                      <a:pt x="2107" y="1543"/>
                    </a:lnTo>
                    <a:lnTo>
                      <a:pt x="2166" y="1501"/>
                    </a:lnTo>
                    <a:lnTo>
                      <a:pt x="2220" y="1453"/>
                    </a:lnTo>
                    <a:lnTo>
                      <a:pt x="2271" y="1401"/>
                    </a:lnTo>
                    <a:lnTo>
                      <a:pt x="2317" y="1344"/>
                    </a:lnTo>
                    <a:lnTo>
                      <a:pt x="2359" y="1282"/>
                    </a:lnTo>
                    <a:lnTo>
                      <a:pt x="2395" y="1216"/>
                    </a:lnTo>
                    <a:lnTo>
                      <a:pt x="2426" y="1146"/>
                    </a:lnTo>
                    <a:lnTo>
                      <a:pt x="2451" y="1073"/>
                    </a:lnTo>
                    <a:lnTo>
                      <a:pt x="2468" y="1000"/>
                    </a:lnTo>
                    <a:lnTo>
                      <a:pt x="2479" y="926"/>
                    </a:lnTo>
                    <a:lnTo>
                      <a:pt x="2483" y="852"/>
                    </a:lnTo>
                  </a:path>
                  <a:path w="3257" h="2598">
                    <a:moveTo>
                      <a:pt x="3257" y="969"/>
                    </a:moveTo>
                    <a:lnTo>
                      <a:pt x="2582" y="969"/>
                    </a:lnTo>
                    <a:lnTo>
                      <a:pt x="2579" y="1044"/>
                    </a:lnTo>
                    <a:lnTo>
                      <a:pt x="2571" y="1117"/>
                    </a:lnTo>
                    <a:lnTo>
                      <a:pt x="2557" y="1188"/>
                    </a:lnTo>
                    <a:lnTo>
                      <a:pt x="2538" y="1257"/>
                    </a:lnTo>
                    <a:lnTo>
                      <a:pt x="2514" y="1324"/>
                    </a:lnTo>
                    <a:lnTo>
                      <a:pt x="2485" y="1389"/>
                    </a:lnTo>
                    <a:lnTo>
                      <a:pt x="2452" y="1451"/>
                    </a:lnTo>
                    <a:lnTo>
                      <a:pt x="2414" y="1510"/>
                    </a:lnTo>
                    <a:lnTo>
                      <a:pt x="2372" y="1566"/>
                    </a:lnTo>
                    <a:lnTo>
                      <a:pt x="2327" y="1618"/>
                    </a:lnTo>
                    <a:lnTo>
                      <a:pt x="2278" y="1668"/>
                    </a:lnTo>
                    <a:lnTo>
                      <a:pt x="2225" y="1713"/>
                    </a:lnTo>
                    <a:lnTo>
                      <a:pt x="2169" y="1755"/>
                    </a:lnTo>
                    <a:lnTo>
                      <a:pt x="2110" y="1793"/>
                    </a:lnTo>
                    <a:lnTo>
                      <a:pt x="2048" y="1826"/>
                    </a:lnTo>
                    <a:lnTo>
                      <a:pt x="1983" y="1855"/>
                    </a:lnTo>
                    <a:lnTo>
                      <a:pt x="1916" y="1879"/>
                    </a:lnTo>
                    <a:lnTo>
                      <a:pt x="1847" y="1898"/>
                    </a:lnTo>
                    <a:lnTo>
                      <a:pt x="1776" y="1911"/>
                    </a:lnTo>
                    <a:lnTo>
                      <a:pt x="1703" y="1920"/>
                    </a:lnTo>
                    <a:lnTo>
                      <a:pt x="1628" y="1923"/>
                    </a:lnTo>
                    <a:lnTo>
                      <a:pt x="1554" y="1920"/>
                    </a:lnTo>
                    <a:lnTo>
                      <a:pt x="1481" y="1911"/>
                    </a:lnTo>
                    <a:lnTo>
                      <a:pt x="1410" y="1898"/>
                    </a:lnTo>
                    <a:lnTo>
                      <a:pt x="1341" y="1879"/>
                    </a:lnTo>
                    <a:lnTo>
                      <a:pt x="1274" y="1855"/>
                    </a:lnTo>
                    <a:lnTo>
                      <a:pt x="1209" y="1826"/>
                    </a:lnTo>
                    <a:lnTo>
                      <a:pt x="1147" y="1793"/>
                    </a:lnTo>
                    <a:lnTo>
                      <a:pt x="1088" y="1755"/>
                    </a:lnTo>
                    <a:lnTo>
                      <a:pt x="1032" y="1713"/>
                    </a:lnTo>
                    <a:lnTo>
                      <a:pt x="979" y="1668"/>
                    </a:lnTo>
                    <a:lnTo>
                      <a:pt x="930" y="1618"/>
                    </a:lnTo>
                    <a:lnTo>
                      <a:pt x="884" y="1566"/>
                    </a:lnTo>
                    <a:lnTo>
                      <a:pt x="843" y="1510"/>
                    </a:lnTo>
                    <a:lnTo>
                      <a:pt x="805" y="1451"/>
                    </a:lnTo>
                    <a:lnTo>
                      <a:pt x="772" y="1389"/>
                    </a:lnTo>
                    <a:lnTo>
                      <a:pt x="743" y="1324"/>
                    </a:lnTo>
                    <a:lnTo>
                      <a:pt x="719" y="1257"/>
                    </a:lnTo>
                    <a:lnTo>
                      <a:pt x="700" y="1188"/>
                    </a:lnTo>
                    <a:lnTo>
                      <a:pt x="686" y="1117"/>
                    </a:lnTo>
                    <a:lnTo>
                      <a:pt x="678" y="1044"/>
                    </a:lnTo>
                    <a:lnTo>
                      <a:pt x="675" y="969"/>
                    </a:lnTo>
                    <a:lnTo>
                      <a:pt x="0" y="969"/>
                    </a:lnTo>
                    <a:lnTo>
                      <a:pt x="1" y="1046"/>
                    </a:lnTo>
                    <a:lnTo>
                      <a:pt x="7" y="1122"/>
                    </a:lnTo>
                    <a:lnTo>
                      <a:pt x="15" y="1197"/>
                    </a:lnTo>
                    <a:lnTo>
                      <a:pt x="27" y="1270"/>
                    </a:lnTo>
                    <a:lnTo>
                      <a:pt x="43" y="1343"/>
                    </a:lnTo>
                    <a:lnTo>
                      <a:pt x="61" y="1414"/>
                    </a:lnTo>
                    <a:lnTo>
                      <a:pt x="83" y="1484"/>
                    </a:lnTo>
                    <a:lnTo>
                      <a:pt x="107" y="1553"/>
                    </a:lnTo>
                    <a:lnTo>
                      <a:pt x="135" y="1620"/>
                    </a:lnTo>
                    <a:lnTo>
                      <a:pt x="165" y="1686"/>
                    </a:lnTo>
                    <a:lnTo>
                      <a:pt x="198" y="1750"/>
                    </a:lnTo>
                    <a:lnTo>
                      <a:pt x="234" y="1812"/>
                    </a:lnTo>
                    <a:lnTo>
                      <a:pt x="273" y="1873"/>
                    </a:lnTo>
                    <a:lnTo>
                      <a:pt x="314" y="1931"/>
                    </a:lnTo>
                    <a:lnTo>
                      <a:pt x="357" y="1988"/>
                    </a:lnTo>
                    <a:lnTo>
                      <a:pt x="403" y="2043"/>
                    </a:lnTo>
                    <a:lnTo>
                      <a:pt x="452" y="2096"/>
                    </a:lnTo>
                    <a:lnTo>
                      <a:pt x="502" y="2146"/>
                    </a:lnTo>
                    <a:lnTo>
                      <a:pt x="555" y="2195"/>
                    </a:lnTo>
                    <a:lnTo>
                      <a:pt x="610" y="2241"/>
                    </a:lnTo>
                    <a:lnTo>
                      <a:pt x="666" y="2284"/>
                    </a:lnTo>
                    <a:lnTo>
                      <a:pt x="725" y="2325"/>
                    </a:lnTo>
                    <a:lnTo>
                      <a:pt x="786" y="2364"/>
                    </a:lnTo>
                    <a:lnTo>
                      <a:pt x="848" y="2400"/>
                    </a:lnTo>
                    <a:lnTo>
                      <a:pt x="912" y="2433"/>
                    </a:lnTo>
                    <a:lnTo>
                      <a:pt x="978" y="2463"/>
                    </a:lnTo>
                    <a:lnTo>
                      <a:pt x="1045" y="2491"/>
                    </a:lnTo>
                    <a:lnTo>
                      <a:pt x="1114" y="2515"/>
                    </a:lnTo>
                    <a:lnTo>
                      <a:pt x="1184" y="2537"/>
                    </a:lnTo>
                    <a:lnTo>
                      <a:pt x="1255" y="2555"/>
                    </a:lnTo>
                    <a:lnTo>
                      <a:pt x="1328" y="2571"/>
                    </a:lnTo>
                    <a:lnTo>
                      <a:pt x="1401" y="2583"/>
                    </a:lnTo>
                    <a:lnTo>
                      <a:pt x="1476" y="2591"/>
                    </a:lnTo>
                    <a:lnTo>
                      <a:pt x="1552" y="2597"/>
                    </a:lnTo>
                    <a:lnTo>
                      <a:pt x="1628" y="2598"/>
                    </a:lnTo>
                    <a:lnTo>
                      <a:pt x="1705" y="2597"/>
                    </a:lnTo>
                    <a:lnTo>
                      <a:pt x="1781" y="2591"/>
                    </a:lnTo>
                    <a:lnTo>
                      <a:pt x="1856" y="2583"/>
                    </a:lnTo>
                    <a:lnTo>
                      <a:pt x="1929" y="2571"/>
                    </a:lnTo>
                    <a:lnTo>
                      <a:pt x="2002" y="2555"/>
                    </a:lnTo>
                    <a:lnTo>
                      <a:pt x="2073" y="2537"/>
                    </a:lnTo>
                    <a:lnTo>
                      <a:pt x="2143" y="2515"/>
                    </a:lnTo>
                    <a:lnTo>
                      <a:pt x="2212" y="2491"/>
                    </a:lnTo>
                    <a:lnTo>
                      <a:pt x="2279" y="2463"/>
                    </a:lnTo>
                    <a:lnTo>
                      <a:pt x="2345" y="2433"/>
                    </a:lnTo>
                    <a:lnTo>
                      <a:pt x="2409" y="2400"/>
                    </a:lnTo>
                    <a:lnTo>
                      <a:pt x="2471" y="2364"/>
                    </a:lnTo>
                    <a:lnTo>
                      <a:pt x="2532" y="2325"/>
                    </a:lnTo>
                    <a:lnTo>
                      <a:pt x="2590" y="2284"/>
                    </a:lnTo>
                    <a:lnTo>
                      <a:pt x="2647" y="2241"/>
                    </a:lnTo>
                    <a:lnTo>
                      <a:pt x="2702" y="2195"/>
                    </a:lnTo>
                    <a:lnTo>
                      <a:pt x="2755" y="2146"/>
                    </a:lnTo>
                    <a:lnTo>
                      <a:pt x="2805" y="2096"/>
                    </a:lnTo>
                    <a:lnTo>
                      <a:pt x="2854" y="2043"/>
                    </a:lnTo>
                    <a:lnTo>
                      <a:pt x="2900" y="1988"/>
                    </a:lnTo>
                    <a:lnTo>
                      <a:pt x="2943" y="1931"/>
                    </a:lnTo>
                    <a:lnTo>
                      <a:pt x="2984" y="1873"/>
                    </a:lnTo>
                    <a:lnTo>
                      <a:pt x="3023" y="1812"/>
                    </a:lnTo>
                    <a:lnTo>
                      <a:pt x="3059" y="1750"/>
                    </a:lnTo>
                    <a:lnTo>
                      <a:pt x="3092" y="1686"/>
                    </a:lnTo>
                    <a:lnTo>
                      <a:pt x="3122" y="1620"/>
                    </a:lnTo>
                    <a:lnTo>
                      <a:pt x="3150" y="1553"/>
                    </a:lnTo>
                    <a:lnTo>
                      <a:pt x="3174" y="1484"/>
                    </a:lnTo>
                    <a:lnTo>
                      <a:pt x="3196" y="1414"/>
                    </a:lnTo>
                    <a:lnTo>
                      <a:pt x="3214" y="1343"/>
                    </a:lnTo>
                    <a:lnTo>
                      <a:pt x="3230" y="1270"/>
                    </a:lnTo>
                    <a:lnTo>
                      <a:pt x="3242" y="1197"/>
                    </a:lnTo>
                    <a:lnTo>
                      <a:pt x="3250" y="1122"/>
                    </a:lnTo>
                    <a:lnTo>
                      <a:pt x="3256" y="1046"/>
                    </a:lnTo>
                    <a:lnTo>
                      <a:pt x="3257" y="969"/>
                    </a:lnTo>
                  </a:path>
                </a:pathLst>
              </a:custGeom>
              <a:solidFill>
                <a:srgbClr val="802157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8" name="path"/>
              <p:cNvSpPr/>
              <p:nvPr/>
            </p:nvSpPr>
            <p:spPr>
              <a:xfrm>
                <a:off x="124422" y="1685632"/>
                <a:ext cx="1819922" cy="472097"/>
              </a:xfrm>
              <a:custGeom>
                <a:avLst/>
                <a:gdLst/>
                <a:ahLst/>
                <a:cxnLst/>
                <a:rect l="0" t="0" r="0" b="0"/>
                <a:pathLst>
                  <a:path w="2866" h="743">
                    <a:moveTo>
                      <a:pt x="2866" y="731"/>
                    </a:moveTo>
                    <a:lnTo>
                      <a:pt x="1447" y="731"/>
                    </a:lnTo>
                    <a:lnTo>
                      <a:pt x="1446" y="0"/>
                    </a:lnTo>
                    <a:lnTo>
                      <a:pt x="1434" y="0"/>
                    </a:lnTo>
                    <a:lnTo>
                      <a:pt x="1435" y="731"/>
                    </a:lnTo>
                    <a:lnTo>
                      <a:pt x="0" y="731"/>
                    </a:lnTo>
                    <a:lnTo>
                      <a:pt x="0" y="743"/>
                    </a:lnTo>
                    <a:lnTo>
                      <a:pt x="2866" y="743"/>
                    </a:lnTo>
                    <a:lnTo>
                      <a:pt x="2866" y="737"/>
                    </a:lnTo>
                    <a:lnTo>
                      <a:pt x="2866" y="731"/>
                    </a:lnTo>
                  </a:path>
                </a:pathLst>
              </a:custGeom>
              <a:solidFill>
                <a:srgbClr val="7E7E7E">
                  <a:alpha val="100000"/>
                </a:srgbClr>
              </a:solidFill>
              <a:ln cap="flat">
                <a:noFill/>
                <a:prstDash val="solid"/>
                <a:miter lim="0"/>
              </a:ln>
            </p:spPr>
            <p:txBody>
              <a:bodyPr rtlCol="0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0" name="textbox 320"/>
            <p:cNvSpPr/>
            <p:nvPr/>
          </p:nvSpPr>
          <p:spPr>
            <a:xfrm>
              <a:off x="-12700" y="-12700"/>
              <a:ext cx="2094229" cy="227266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59000"/>
                </a:lnSpc>
              </a:pPr>
              <a:endParaRPr lang="en-US" altLang="en-US" sz="1000" dirty="0"/>
            </a:p>
            <a:p>
              <a:pPr marL="768985" algn="l" rtl="0" eaLnBrk="0">
                <a:lnSpc>
                  <a:spcPct val="89000"/>
                </a:lnSpc>
                <a:spcBef>
                  <a:spcPts val="5"/>
                </a:spcBef>
              </a:pPr>
              <a:r>
                <a:rPr sz="2300" kern="0" spc="0" dirty="0">
                  <a:ln w="8717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FFFF">
                      <a:alpha val="100000"/>
                    </a:srgb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步骤</a:t>
              </a:r>
              <a:endParaRPr lang="en-US" altLang="en-US" sz="2300" dirty="0"/>
            </a:p>
            <a:p>
              <a:pPr marL="928370" algn="l" rtl="0" eaLnBrk="0">
                <a:lnSpc>
                  <a:spcPts val="3030"/>
                </a:lnSpc>
              </a:pPr>
              <a:r>
                <a:rPr sz="2300" kern="0" spc="-10" dirty="0">
                  <a:ln w="8717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FFFF">
                      <a:alpha val="100000"/>
                    </a:srgb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二</a:t>
              </a:r>
              <a:endParaRPr lang="en-US" altLang="en-US" sz="2300" dirty="0"/>
            </a:p>
          </p:txBody>
        </p:sp>
      </p:grpSp>
      <p:sp>
        <p:nvSpPr>
          <p:cNvPr id="322" name="textbox 322"/>
          <p:cNvSpPr/>
          <p:nvPr/>
        </p:nvSpPr>
        <p:spPr>
          <a:xfrm>
            <a:off x="3467517" y="4414749"/>
            <a:ext cx="2169160" cy="17132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Baby</a:t>
            </a:r>
            <a:r>
              <a:rPr sz="2000" kern="0" spc="-8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steps</a:t>
            </a:r>
            <a:r>
              <a:rPr sz="2000" kern="0" spc="1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en-US" altLang="en-US" sz="2000" dirty="0"/>
          </a:p>
          <a:p>
            <a:pPr marL="17145" algn="l" rtl="0" eaLnBrk="0">
              <a:lnSpc>
                <a:spcPct val="83000"/>
              </a:lnSpc>
              <a:spcBef>
                <a:spcPts val="1560"/>
              </a:spcBef>
            </a:pP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对于</a:t>
            </a:r>
            <a:r>
              <a:rPr sz="2000" kern="0" spc="-5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j</a:t>
            </a:r>
            <a:r>
              <a:rPr sz="2000" kern="0" spc="-3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sz="2000" kern="0" spc="-3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0到m-</a:t>
            </a:r>
            <a:r>
              <a:rPr sz="2000" kern="0" spc="-5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1，</a:t>
            </a:r>
            <a:endParaRPr lang="en-US" altLang="en-US" sz="2000" dirty="0"/>
          </a:p>
          <a:p>
            <a:pPr marL="27940" indent="-9525" algn="l" rtl="0" eaLnBrk="0">
              <a:lnSpc>
                <a:spcPct val="156000"/>
              </a:lnSpc>
              <a:spcBef>
                <a:spcPts val="20"/>
              </a:spcBef>
            </a:pPr>
            <a:r>
              <a:rPr sz="2000" kern="0" spc="1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j</a:t>
            </a:r>
            <a:r>
              <a:rPr sz="1400" kern="0" spc="14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000" kern="0" spc="1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并将结果与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j存储在一个表中</a:t>
            </a:r>
            <a:endParaRPr lang="en-US" altLang="en-US" sz="2000" dirty="0"/>
          </a:p>
        </p:txBody>
      </p:sp>
      <p:sp>
        <p:nvSpPr>
          <p:cNvPr id="324" name="path"/>
          <p:cNvSpPr/>
          <p:nvPr/>
        </p:nvSpPr>
        <p:spPr>
          <a:xfrm>
            <a:off x="937399" y="3806012"/>
            <a:ext cx="2068740" cy="1718830"/>
          </a:xfrm>
          <a:custGeom>
            <a:avLst/>
            <a:gdLst/>
            <a:ahLst/>
            <a:cxnLst/>
            <a:rect l="0" t="0" r="0" b="0"/>
            <a:pathLst>
              <a:path w="3257" h="2706">
                <a:moveTo>
                  <a:pt x="2515" y="893"/>
                </a:moveTo>
                <a:lnTo>
                  <a:pt x="2514" y="822"/>
                </a:lnTo>
                <a:lnTo>
                  <a:pt x="2507" y="751"/>
                </a:lnTo>
                <a:lnTo>
                  <a:pt x="2495" y="682"/>
                </a:lnTo>
                <a:lnTo>
                  <a:pt x="2477" y="614"/>
                </a:lnTo>
                <a:lnTo>
                  <a:pt x="2454" y="548"/>
                </a:lnTo>
                <a:lnTo>
                  <a:pt x="2426" y="484"/>
                </a:lnTo>
                <a:lnTo>
                  <a:pt x="2392" y="422"/>
                </a:lnTo>
                <a:lnTo>
                  <a:pt x="2354" y="363"/>
                </a:lnTo>
                <a:lnTo>
                  <a:pt x="2311" y="308"/>
                </a:lnTo>
                <a:lnTo>
                  <a:pt x="2263" y="255"/>
                </a:lnTo>
                <a:lnTo>
                  <a:pt x="2211" y="207"/>
                </a:lnTo>
                <a:lnTo>
                  <a:pt x="2154" y="162"/>
                </a:lnTo>
                <a:lnTo>
                  <a:pt x="2093" y="123"/>
                </a:lnTo>
                <a:lnTo>
                  <a:pt x="2029" y="88"/>
                </a:lnTo>
                <a:lnTo>
                  <a:pt x="1960" y="58"/>
                </a:lnTo>
                <a:lnTo>
                  <a:pt x="1889" y="34"/>
                </a:lnTo>
                <a:lnTo>
                  <a:pt x="1818" y="16"/>
                </a:lnTo>
                <a:lnTo>
                  <a:pt x="1746" y="5"/>
                </a:lnTo>
                <a:lnTo>
                  <a:pt x="1674" y="0"/>
                </a:lnTo>
                <a:lnTo>
                  <a:pt x="1603" y="0"/>
                </a:lnTo>
                <a:lnTo>
                  <a:pt x="1532" y="7"/>
                </a:lnTo>
                <a:lnTo>
                  <a:pt x="1463" y="19"/>
                </a:lnTo>
                <a:lnTo>
                  <a:pt x="1395" y="37"/>
                </a:lnTo>
                <a:lnTo>
                  <a:pt x="1329" y="60"/>
                </a:lnTo>
                <a:lnTo>
                  <a:pt x="1265" y="88"/>
                </a:lnTo>
                <a:lnTo>
                  <a:pt x="1203" y="122"/>
                </a:lnTo>
                <a:lnTo>
                  <a:pt x="1145" y="160"/>
                </a:lnTo>
                <a:lnTo>
                  <a:pt x="1089" y="203"/>
                </a:lnTo>
                <a:lnTo>
                  <a:pt x="1037" y="251"/>
                </a:lnTo>
                <a:lnTo>
                  <a:pt x="988" y="303"/>
                </a:lnTo>
                <a:lnTo>
                  <a:pt x="944" y="359"/>
                </a:lnTo>
                <a:lnTo>
                  <a:pt x="904" y="420"/>
                </a:lnTo>
                <a:lnTo>
                  <a:pt x="869" y="485"/>
                </a:lnTo>
                <a:lnTo>
                  <a:pt x="839" y="553"/>
                </a:lnTo>
                <a:lnTo>
                  <a:pt x="815" y="624"/>
                </a:lnTo>
                <a:lnTo>
                  <a:pt x="798" y="696"/>
                </a:lnTo>
                <a:lnTo>
                  <a:pt x="786" y="768"/>
                </a:lnTo>
                <a:lnTo>
                  <a:pt x="781" y="840"/>
                </a:lnTo>
                <a:lnTo>
                  <a:pt x="782" y="911"/>
                </a:lnTo>
                <a:lnTo>
                  <a:pt x="788" y="982"/>
                </a:lnTo>
                <a:lnTo>
                  <a:pt x="800" y="1051"/>
                </a:lnTo>
                <a:lnTo>
                  <a:pt x="818" y="1119"/>
                </a:lnTo>
                <a:lnTo>
                  <a:pt x="841" y="1185"/>
                </a:lnTo>
                <a:lnTo>
                  <a:pt x="870" y="1249"/>
                </a:lnTo>
                <a:lnTo>
                  <a:pt x="903" y="1311"/>
                </a:lnTo>
                <a:lnTo>
                  <a:pt x="941" y="1370"/>
                </a:lnTo>
                <a:lnTo>
                  <a:pt x="984" y="1426"/>
                </a:lnTo>
                <a:lnTo>
                  <a:pt x="1032" y="1478"/>
                </a:lnTo>
                <a:lnTo>
                  <a:pt x="1084" y="1526"/>
                </a:lnTo>
                <a:lnTo>
                  <a:pt x="1141" y="1571"/>
                </a:lnTo>
                <a:lnTo>
                  <a:pt x="1202" y="1611"/>
                </a:lnTo>
                <a:lnTo>
                  <a:pt x="1266" y="1646"/>
                </a:lnTo>
                <a:lnTo>
                  <a:pt x="1335" y="1676"/>
                </a:lnTo>
                <a:lnTo>
                  <a:pt x="1406" y="1700"/>
                </a:lnTo>
                <a:lnTo>
                  <a:pt x="1478" y="1717"/>
                </a:lnTo>
                <a:lnTo>
                  <a:pt x="1549" y="1729"/>
                </a:lnTo>
                <a:lnTo>
                  <a:pt x="1621" y="1734"/>
                </a:lnTo>
                <a:lnTo>
                  <a:pt x="1692" y="1733"/>
                </a:lnTo>
                <a:lnTo>
                  <a:pt x="1763" y="1726"/>
                </a:lnTo>
                <a:lnTo>
                  <a:pt x="1832" y="1714"/>
                </a:lnTo>
                <a:lnTo>
                  <a:pt x="1900" y="1696"/>
                </a:lnTo>
                <a:lnTo>
                  <a:pt x="1966" y="1673"/>
                </a:lnTo>
                <a:lnTo>
                  <a:pt x="2030" y="1645"/>
                </a:lnTo>
                <a:lnTo>
                  <a:pt x="2092" y="1611"/>
                </a:lnTo>
                <a:lnTo>
                  <a:pt x="2151" y="1573"/>
                </a:lnTo>
                <a:lnTo>
                  <a:pt x="2207" y="1530"/>
                </a:lnTo>
                <a:lnTo>
                  <a:pt x="2259" y="1482"/>
                </a:lnTo>
                <a:lnTo>
                  <a:pt x="2307" y="1430"/>
                </a:lnTo>
                <a:lnTo>
                  <a:pt x="2352" y="1373"/>
                </a:lnTo>
                <a:lnTo>
                  <a:pt x="2391" y="1313"/>
                </a:lnTo>
                <a:lnTo>
                  <a:pt x="2427" y="1248"/>
                </a:lnTo>
                <a:lnTo>
                  <a:pt x="2457" y="1179"/>
                </a:lnTo>
                <a:lnTo>
                  <a:pt x="2480" y="1108"/>
                </a:lnTo>
                <a:lnTo>
                  <a:pt x="2498" y="1037"/>
                </a:lnTo>
                <a:lnTo>
                  <a:pt x="2509" y="965"/>
                </a:lnTo>
                <a:lnTo>
                  <a:pt x="2515" y="893"/>
                </a:lnTo>
              </a:path>
              <a:path w="3257" h="2706">
                <a:moveTo>
                  <a:pt x="3257" y="1077"/>
                </a:moveTo>
                <a:lnTo>
                  <a:pt x="2582" y="1077"/>
                </a:lnTo>
                <a:lnTo>
                  <a:pt x="2579" y="1152"/>
                </a:lnTo>
                <a:lnTo>
                  <a:pt x="2571" y="1225"/>
                </a:lnTo>
                <a:lnTo>
                  <a:pt x="2557" y="1296"/>
                </a:lnTo>
                <a:lnTo>
                  <a:pt x="2538" y="1365"/>
                </a:lnTo>
                <a:lnTo>
                  <a:pt x="2514" y="1432"/>
                </a:lnTo>
                <a:lnTo>
                  <a:pt x="2485" y="1497"/>
                </a:lnTo>
                <a:lnTo>
                  <a:pt x="2452" y="1558"/>
                </a:lnTo>
                <a:lnTo>
                  <a:pt x="2414" y="1618"/>
                </a:lnTo>
                <a:lnTo>
                  <a:pt x="2372" y="1674"/>
                </a:lnTo>
                <a:lnTo>
                  <a:pt x="2327" y="1726"/>
                </a:lnTo>
                <a:lnTo>
                  <a:pt x="2277" y="1776"/>
                </a:lnTo>
                <a:lnTo>
                  <a:pt x="2225" y="1821"/>
                </a:lnTo>
                <a:lnTo>
                  <a:pt x="2169" y="1863"/>
                </a:lnTo>
                <a:lnTo>
                  <a:pt x="2110" y="1901"/>
                </a:lnTo>
                <a:lnTo>
                  <a:pt x="2048" y="1934"/>
                </a:lnTo>
                <a:lnTo>
                  <a:pt x="1983" y="1963"/>
                </a:lnTo>
                <a:lnTo>
                  <a:pt x="1916" y="1987"/>
                </a:lnTo>
                <a:lnTo>
                  <a:pt x="1847" y="2006"/>
                </a:lnTo>
                <a:lnTo>
                  <a:pt x="1776" y="2019"/>
                </a:lnTo>
                <a:lnTo>
                  <a:pt x="1703" y="2028"/>
                </a:lnTo>
                <a:lnTo>
                  <a:pt x="1628" y="2031"/>
                </a:lnTo>
                <a:lnTo>
                  <a:pt x="1554" y="2028"/>
                </a:lnTo>
                <a:lnTo>
                  <a:pt x="1481" y="2019"/>
                </a:lnTo>
                <a:lnTo>
                  <a:pt x="1410" y="2006"/>
                </a:lnTo>
                <a:lnTo>
                  <a:pt x="1341" y="1987"/>
                </a:lnTo>
                <a:lnTo>
                  <a:pt x="1274" y="1963"/>
                </a:lnTo>
                <a:lnTo>
                  <a:pt x="1209" y="1934"/>
                </a:lnTo>
                <a:lnTo>
                  <a:pt x="1147" y="1901"/>
                </a:lnTo>
                <a:lnTo>
                  <a:pt x="1088" y="1863"/>
                </a:lnTo>
                <a:lnTo>
                  <a:pt x="1032" y="1821"/>
                </a:lnTo>
                <a:lnTo>
                  <a:pt x="979" y="1776"/>
                </a:lnTo>
                <a:lnTo>
                  <a:pt x="930" y="1726"/>
                </a:lnTo>
                <a:lnTo>
                  <a:pt x="884" y="1674"/>
                </a:lnTo>
                <a:lnTo>
                  <a:pt x="843" y="1618"/>
                </a:lnTo>
                <a:lnTo>
                  <a:pt x="805" y="1558"/>
                </a:lnTo>
                <a:lnTo>
                  <a:pt x="772" y="1497"/>
                </a:lnTo>
                <a:lnTo>
                  <a:pt x="743" y="1432"/>
                </a:lnTo>
                <a:lnTo>
                  <a:pt x="719" y="1365"/>
                </a:lnTo>
                <a:lnTo>
                  <a:pt x="700" y="1296"/>
                </a:lnTo>
                <a:lnTo>
                  <a:pt x="686" y="1225"/>
                </a:lnTo>
                <a:lnTo>
                  <a:pt x="678" y="1152"/>
                </a:lnTo>
                <a:lnTo>
                  <a:pt x="675" y="1077"/>
                </a:lnTo>
                <a:lnTo>
                  <a:pt x="0" y="1077"/>
                </a:lnTo>
                <a:lnTo>
                  <a:pt x="1" y="1154"/>
                </a:lnTo>
                <a:lnTo>
                  <a:pt x="7" y="1230"/>
                </a:lnTo>
                <a:lnTo>
                  <a:pt x="15" y="1304"/>
                </a:lnTo>
                <a:lnTo>
                  <a:pt x="27" y="1378"/>
                </a:lnTo>
                <a:lnTo>
                  <a:pt x="43" y="1451"/>
                </a:lnTo>
                <a:lnTo>
                  <a:pt x="61" y="1522"/>
                </a:lnTo>
                <a:lnTo>
                  <a:pt x="83" y="1592"/>
                </a:lnTo>
                <a:lnTo>
                  <a:pt x="107" y="1661"/>
                </a:lnTo>
                <a:lnTo>
                  <a:pt x="135" y="1728"/>
                </a:lnTo>
                <a:lnTo>
                  <a:pt x="165" y="1794"/>
                </a:lnTo>
                <a:lnTo>
                  <a:pt x="198" y="1858"/>
                </a:lnTo>
                <a:lnTo>
                  <a:pt x="234" y="1920"/>
                </a:lnTo>
                <a:lnTo>
                  <a:pt x="273" y="1981"/>
                </a:lnTo>
                <a:lnTo>
                  <a:pt x="314" y="2039"/>
                </a:lnTo>
                <a:lnTo>
                  <a:pt x="357" y="2096"/>
                </a:lnTo>
                <a:lnTo>
                  <a:pt x="403" y="2151"/>
                </a:lnTo>
                <a:lnTo>
                  <a:pt x="452" y="2204"/>
                </a:lnTo>
                <a:lnTo>
                  <a:pt x="502" y="2254"/>
                </a:lnTo>
                <a:lnTo>
                  <a:pt x="555" y="2302"/>
                </a:lnTo>
                <a:lnTo>
                  <a:pt x="610" y="2348"/>
                </a:lnTo>
                <a:lnTo>
                  <a:pt x="666" y="2392"/>
                </a:lnTo>
                <a:lnTo>
                  <a:pt x="725" y="2433"/>
                </a:lnTo>
                <a:lnTo>
                  <a:pt x="786" y="2472"/>
                </a:lnTo>
                <a:lnTo>
                  <a:pt x="848" y="2508"/>
                </a:lnTo>
                <a:lnTo>
                  <a:pt x="912" y="2541"/>
                </a:lnTo>
                <a:lnTo>
                  <a:pt x="978" y="2571"/>
                </a:lnTo>
                <a:lnTo>
                  <a:pt x="1045" y="2599"/>
                </a:lnTo>
                <a:lnTo>
                  <a:pt x="1114" y="2623"/>
                </a:lnTo>
                <a:lnTo>
                  <a:pt x="1184" y="2645"/>
                </a:lnTo>
                <a:lnTo>
                  <a:pt x="1255" y="2663"/>
                </a:lnTo>
                <a:lnTo>
                  <a:pt x="1327" y="2679"/>
                </a:lnTo>
                <a:lnTo>
                  <a:pt x="1401" y="2691"/>
                </a:lnTo>
                <a:lnTo>
                  <a:pt x="1476" y="2699"/>
                </a:lnTo>
                <a:lnTo>
                  <a:pt x="1552" y="2705"/>
                </a:lnTo>
                <a:lnTo>
                  <a:pt x="1628" y="2706"/>
                </a:lnTo>
                <a:lnTo>
                  <a:pt x="1705" y="2705"/>
                </a:lnTo>
                <a:lnTo>
                  <a:pt x="1781" y="2699"/>
                </a:lnTo>
                <a:lnTo>
                  <a:pt x="1856" y="2691"/>
                </a:lnTo>
                <a:lnTo>
                  <a:pt x="1929" y="2679"/>
                </a:lnTo>
                <a:lnTo>
                  <a:pt x="2002" y="2663"/>
                </a:lnTo>
                <a:lnTo>
                  <a:pt x="2073" y="2645"/>
                </a:lnTo>
                <a:lnTo>
                  <a:pt x="2143" y="2623"/>
                </a:lnTo>
                <a:lnTo>
                  <a:pt x="2212" y="2599"/>
                </a:lnTo>
                <a:lnTo>
                  <a:pt x="2279" y="2571"/>
                </a:lnTo>
                <a:lnTo>
                  <a:pt x="2345" y="2541"/>
                </a:lnTo>
                <a:lnTo>
                  <a:pt x="2409" y="2508"/>
                </a:lnTo>
                <a:lnTo>
                  <a:pt x="2471" y="2472"/>
                </a:lnTo>
                <a:lnTo>
                  <a:pt x="2532" y="2433"/>
                </a:lnTo>
                <a:lnTo>
                  <a:pt x="2590" y="2392"/>
                </a:lnTo>
                <a:lnTo>
                  <a:pt x="2647" y="2348"/>
                </a:lnTo>
                <a:lnTo>
                  <a:pt x="2702" y="2302"/>
                </a:lnTo>
                <a:lnTo>
                  <a:pt x="2755" y="2254"/>
                </a:lnTo>
                <a:lnTo>
                  <a:pt x="2805" y="2204"/>
                </a:lnTo>
                <a:lnTo>
                  <a:pt x="2854" y="2151"/>
                </a:lnTo>
                <a:lnTo>
                  <a:pt x="2900" y="2096"/>
                </a:lnTo>
                <a:lnTo>
                  <a:pt x="2943" y="2039"/>
                </a:lnTo>
                <a:lnTo>
                  <a:pt x="2984" y="1981"/>
                </a:lnTo>
                <a:lnTo>
                  <a:pt x="3023" y="1920"/>
                </a:lnTo>
                <a:lnTo>
                  <a:pt x="3059" y="1858"/>
                </a:lnTo>
                <a:lnTo>
                  <a:pt x="3092" y="1794"/>
                </a:lnTo>
                <a:lnTo>
                  <a:pt x="3122" y="1728"/>
                </a:lnTo>
                <a:lnTo>
                  <a:pt x="3150" y="1661"/>
                </a:lnTo>
                <a:lnTo>
                  <a:pt x="3174" y="1592"/>
                </a:lnTo>
                <a:lnTo>
                  <a:pt x="3196" y="1522"/>
                </a:lnTo>
                <a:lnTo>
                  <a:pt x="3214" y="1451"/>
                </a:lnTo>
                <a:lnTo>
                  <a:pt x="3230" y="1378"/>
                </a:lnTo>
                <a:lnTo>
                  <a:pt x="3242" y="1304"/>
                </a:lnTo>
                <a:lnTo>
                  <a:pt x="3250" y="1230"/>
                </a:lnTo>
                <a:lnTo>
                  <a:pt x="3256" y="1154"/>
                </a:lnTo>
                <a:lnTo>
                  <a:pt x="3257" y="1077"/>
                </a:lnTo>
              </a:path>
            </a:pathLst>
          </a:custGeom>
          <a:solidFill>
            <a:srgbClr val="302F2C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26" name="path"/>
          <p:cNvSpPr/>
          <p:nvPr/>
        </p:nvSpPr>
        <p:spPr>
          <a:xfrm>
            <a:off x="5929934" y="3796321"/>
            <a:ext cx="2068766" cy="1713103"/>
          </a:xfrm>
          <a:custGeom>
            <a:avLst/>
            <a:gdLst/>
            <a:ahLst/>
            <a:cxnLst/>
            <a:rect l="0" t="0" r="0" b="0"/>
            <a:pathLst>
              <a:path w="3257" h="2697">
                <a:moveTo>
                  <a:pt x="2518" y="912"/>
                </a:moveTo>
                <a:lnTo>
                  <a:pt x="2517" y="839"/>
                </a:lnTo>
                <a:lnTo>
                  <a:pt x="2511" y="767"/>
                </a:lnTo>
                <a:lnTo>
                  <a:pt x="2498" y="696"/>
                </a:lnTo>
                <a:lnTo>
                  <a:pt x="2480" y="627"/>
                </a:lnTo>
                <a:lnTo>
                  <a:pt x="2457" y="559"/>
                </a:lnTo>
                <a:lnTo>
                  <a:pt x="2428" y="494"/>
                </a:lnTo>
                <a:lnTo>
                  <a:pt x="2393" y="431"/>
                </a:lnTo>
                <a:lnTo>
                  <a:pt x="2354" y="371"/>
                </a:lnTo>
                <a:lnTo>
                  <a:pt x="2310" y="314"/>
                </a:lnTo>
                <a:lnTo>
                  <a:pt x="2262" y="261"/>
                </a:lnTo>
                <a:lnTo>
                  <a:pt x="2208" y="211"/>
                </a:lnTo>
                <a:lnTo>
                  <a:pt x="2151" y="166"/>
                </a:lnTo>
                <a:lnTo>
                  <a:pt x="2089" y="125"/>
                </a:lnTo>
                <a:lnTo>
                  <a:pt x="2022" y="89"/>
                </a:lnTo>
                <a:lnTo>
                  <a:pt x="1952" y="59"/>
                </a:lnTo>
                <a:lnTo>
                  <a:pt x="1880" y="34"/>
                </a:lnTo>
                <a:lnTo>
                  <a:pt x="1807" y="16"/>
                </a:lnTo>
                <a:lnTo>
                  <a:pt x="1734" y="5"/>
                </a:lnTo>
                <a:lnTo>
                  <a:pt x="1661" y="0"/>
                </a:lnTo>
                <a:lnTo>
                  <a:pt x="1588" y="0"/>
                </a:lnTo>
                <a:lnTo>
                  <a:pt x="1516" y="7"/>
                </a:lnTo>
                <a:lnTo>
                  <a:pt x="1445" y="20"/>
                </a:lnTo>
                <a:lnTo>
                  <a:pt x="1376" y="38"/>
                </a:lnTo>
                <a:lnTo>
                  <a:pt x="1308" y="61"/>
                </a:lnTo>
                <a:lnTo>
                  <a:pt x="1243" y="90"/>
                </a:lnTo>
                <a:lnTo>
                  <a:pt x="1180" y="124"/>
                </a:lnTo>
                <a:lnTo>
                  <a:pt x="1120" y="164"/>
                </a:lnTo>
                <a:lnTo>
                  <a:pt x="1063" y="208"/>
                </a:lnTo>
                <a:lnTo>
                  <a:pt x="1010" y="256"/>
                </a:lnTo>
                <a:lnTo>
                  <a:pt x="960" y="310"/>
                </a:lnTo>
                <a:lnTo>
                  <a:pt x="915" y="368"/>
                </a:lnTo>
                <a:lnTo>
                  <a:pt x="874" y="430"/>
                </a:lnTo>
                <a:lnTo>
                  <a:pt x="839" y="496"/>
                </a:lnTo>
                <a:lnTo>
                  <a:pt x="808" y="566"/>
                </a:lnTo>
                <a:lnTo>
                  <a:pt x="784" y="638"/>
                </a:lnTo>
                <a:lnTo>
                  <a:pt x="766" y="711"/>
                </a:lnTo>
                <a:lnTo>
                  <a:pt x="754" y="784"/>
                </a:lnTo>
                <a:lnTo>
                  <a:pt x="749" y="858"/>
                </a:lnTo>
                <a:lnTo>
                  <a:pt x="750" y="930"/>
                </a:lnTo>
                <a:lnTo>
                  <a:pt x="756" y="1002"/>
                </a:lnTo>
                <a:lnTo>
                  <a:pt x="769" y="1073"/>
                </a:lnTo>
                <a:lnTo>
                  <a:pt x="787" y="1142"/>
                </a:lnTo>
                <a:lnTo>
                  <a:pt x="810" y="1210"/>
                </a:lnTo>
                <a:lnTo>
                  <a:pt x="839" y="1275"/>
                </a:lnTo>
                <a:lnTo>
                  <a:pt x="873" y="1338"/>
                </a:lnTo>
                <a:lnTo>
                  <a:pt x="913" y="1398"/>
                </a:lnTo>
                <a:lnTo>
                  <a:pt x="957" y="1455"/>
                </a:lnTo>
                <a:lnTo>
                  <a:pt x="1005" y="1508"/>
                </a:lnTo>
                <a:lnTo>
                  <a:pt x="1059" y="1558"/>
                </a:lnTo>
                <a:lnTo>
                  <a:pt x="1116" y="1603"/>
                </a:lnTo>
                <a:lnTo>
                  <a:pt x="1178" y="1644"/>
                </a:lnTo>
                <a:lnTo>
                  <a:pt x="1244" y="1680"/>
                </a:lnTo>
                <a:lnTo>
                  <a:pt x="1315" y="1710"/>
                </a:lnTo>
                <a:lnTo>
                  <a:pt x="1387" y="1735"/>
                </a:lnTo>
                <a:lnTo>
                  <a:pt x="1460" y="1753"/>
                </a:lnTo>
                <a:lnTo>
                  <a:pt x="1533" y="1764"/>
                </a:lnTo>
                <a:lnTo>
                  <a:pt x="1606" y="1769"/>
                </a:lnTo>
                <a:lnTo>
                  <a:pt x="1679" y="1769"/>
                </a:lnTo>
                <a:lnTo>
                  <a:pt x="1751" y="1762"/>
                </a:lnTo>
                <a:lnTo>
                  <a:pt x="1822" y="1749"/>
                </a:lnTo>
                <a:lnTo>
                  <a:pt x="1891" y="1731"/>
                </a:lnTo>
                <a:lnTo>
                  <a:pt x="1959" y="1708"/>
                </a:lnTo>
                <a:lnTo>
                  <a:pt x="2024" y="1679"/>
                </a:lnTo>
                <a:lnTo>
                  <a:pt x="2087" y="1645"/>
                </a:lnTo>
                <a:lnTo>
                  <a:pt x="2147" y="1605"/>
                </a:lnTo>
                <a:lnTo>
                  <a:pt x="2204" y="1561"/>
                </a:lnTo>
                <a:lnTo>
                  <a:pt x="2257" y="1513"/>
                </a:lnTo>
                <a:lnTo>
                  <a:pt x="2307" y="1459"/>
                </a:lnTo>
                <a:lnTo>
                  <a:pt x="2352" y="1402"/>
                </a:lnTo>
                <a:lnTo>
                  <a:pt x="2393" y="1340"/>
                </a:lnTo>
                <a:lnTo>
                  <a:pt x="2428" y="1273"/>
                </a:lnTo>
                <a:lnTo>
                  <a:pt x="2459" y="1203"/>
                </a:lnTo>
                <a:lnTo>
                  <a:pt x="2483" y="1131"/>
                </a:lnTo>
                <a:lnTo>
                  <a:pt x="2501" y="1058"/>
                </a:lnTo>
                <a:lnTo>
                  <a:pt x="2513" y="985"/>
                </a:lnTo>
                <a:lnTo>
                  <a:pt x="2518" y="912"/>
                </a:lnTo>
              </a:path>
              <a:path w="3257" h="2697">
                <a:moveTo>
                  <a:pt x="3257" y="1068"/>
                </a:moveTo>
                <a:lnTo>
                  <a:pt x="2582" y="1068"/>
                </a:lnTo>
                <a:lnTo>
                  <a:pt x="2579" y="1143"/>
                </a:lnTo>
                <a:lnTo>
                  <a:pt x="2571" y="1216"/>
                </a:lnTo>
                <a:lnTo>
                  <a:pt x="2557" y="1287"/>
                </a:lnTo>
                <a:lnTo>
                  <a:pt x="2538" y="1356"/>
                </a:lnTo>
                <a:lnTo>
                  <a:pt x="2514" y="1423"/>
                </a:lnTo>
                <a:lnTo>
                  <a:pt x="2485" y="1487"/>
                </a:lnTo>
                <a:lnTo>
                  <a:pt x="2452" y="1549"/>
                </a:lnTo>
                <a:lnTo>
                  <a:pt x="2414" y="1609"/>
                </a:lnTo>
                <a:lnTo>
                  <a:pt x="2372" y="1665"/>
                </a:lnTo>
                <a:lnTo>
                  <a:pt x="2327" y="1717"/>
                </a:lnTo>
                <a:lnTo>
                  <a:pt x="2278" y="1767"/>
                </a:lnTo>
                <a:lnTo>
                  <a:pt x="2225" y="1812"/>
                </a:lnTo>
                <a:lnTo>
                  <a:pt x="2169" y="1854"/>
                </a:lnTo>
                <a:lnTo>
                  <a:pt x="2110" y="1892"/>
                </a:lnTo>
                <a:lnTo>
                  <a:pt x="2048" y="1925"/>
                </a:lnTo>
                <a:lnTo>
                  <a:pt x="1983" y="1954"/>
                </a:lnTo>
                <a:lnTo>
                  <a:pt x="1916" y="1977"/>
                </a:lnTo>
                <a:lnTo>
                  <a:pt x="1847" y="1997"/>
                </a:lnTo>
                <a:lnTo>
                  <a:pt x="1776" y="2010"/>
                </a:lnTo>
                <a:lnTo>
                  <a:pt x="1703" y="2019"/>
                </a:lnTo>
                <a:lnTo>
                  <a:pt x="1628" y="2022"/>
                </a:lnTo>
                <a:lnTo>
                  <a:pt x="1554" y="2019"/>
                </a:lnTo>
                <a:lnTo>
                  <a:pt x="1481" y="2010"/>
                </a:lnTo>
                <a:lnTo>
                  <a:pt x="1410" y="1997"/>
                </a:lnTo>
                <a:lnTo>
                  <a:pt x="1341" y="1977"/>
                </a:lnTo>
                <a:lnTo>
                  <a:pt x="1274" y="1954"/>
                </a:lnTo>
                <a:lnTo>
                  <a:pt x="1209" y="1925"/>
                </a:lnTo>
                <a:lnTo>
                  <a:pt x="1147" y="1892"/>
                </a:lnTo>
                <a:lnTo>
                  <a:pt x="1088" y="1854"/>
                </a:lnTo>
                <a:lnTo>
                  <a:pt x="1032" y="1812"/>
                </a:lnTo>
                <a:lnTo>
                  <a:pt x="979" y="1767"/>
                </a:lnTo>
                <a:lnTo>
                  <a:pt x="930" y="1717"/>
                </a:lnTo>
                <a:lnTo>
                  <a:pt x="884" y="1665"/>
                </a:lnTo>
                <a:lnTo>
                  <a:pt x="843" y="1609"/>
                </a:lnTo>
                <a:lnTo>
                  <a:pt x="805" y="1549"/>
                </a:lnTo>
                <a:lnTo>
                  <a:pt x="772" y="1487"/>
                </a:lnTo>
                <a:lnTo>
                  <a:pt x="743" y="1423"/>
                </a:lnTo>
                <a:lnTo>
                  <a:pt x="719" y="1356"/>
                </a:lnTo>
                <a:lnTo>
                  <a:pt x="700" y="1287"/>
                </a:lnTo>
                <a:lnTo>
                  <a:pt x="686" y="1216"/>
                </a:lnTo>
                <a:lnTo>
                  <a:pt x="678" y="1143"/>
                </a:lnTo>
                <a:lnTo>
                  <a:pt x="675" y="1068"/>
                </a:lnTo>
                <a:lnTo>
                  <a:pt x="0" y="1068"/>
                </a:lnTo>
                <a:lnTo>
                  <a:pt x="1" y="1145"/>
                </a:lnTo>
                <a:lnTo>
                  <a:pt x="7" y="1221"/>
                </a:lnTo>
                <a:lnTo>
                  <a:pt x="15" y="1295"/>
                </a:lnTo>
                <a:lnTo>
                  <a:pt x="27" y="1369"/>
                </a:lnTo>
                <a:lnTo>
                  <a:pt x="43" y="1442"/>
                </a:lnTo>
                <a:lnTo>
                  <a:pt x="61" y="1513"/>
                </a:lnTo>
                <a:lnTo>
                  <a:pt x="83" y="1583"/>
                </a:lnTo>
                <a:lnTo>
                  <a:pt x="107" y="1652"/>
                </a:lnTo>
                <a:lnTo>
                  <a:pt x="135" y="1719"/>
                </a:lnTo>
                <a:lnTo>
                  <a:pt x="165" y="1785"/>
                </a:lnTo>
                <a:lnTo>
                  <a:pt x="198" y="1849"/>
                </a:lnTo>
                <a:lnTo>
                  <a:pt x="234" y="1911"/>
                </a:lnTo>
                <a:lnTo>
                  <a:pt x="273" y="1972"/>
                </a:lnTo>
                <a:lnTo>
                  <a:pt x="314" y="2030"/>
                </a:lnTo>
                <a:lnTo>
                  <a:pt x="357" y="2087"/>
                </a:lnTo>
                <a:lnTo>
                  <a:pt x="403" y="2142"/>
                </a:lnTo>
                <a:lnTo>
                  <a:pt x="452" y="2195"/>
                </a:lnTo>
                <a:lnTo>
                  <a:pt x="502" y="2245"/>
                </a:lnTo>
                <a:lnTo>
                  <a:pt x="555" y="2293"/>
                </a:lnTo>
                <a:lnTo>
                  <a:pt x="610" y="2339"/>
                </a:lnTo>
                <a:lnTo>
                  <a:pt x="666" y="2383"/>
                </a:lnTo>
                <a:lnTo>
                  <a:pt x="725" y="2424"/>
                </a:lnTo>
                <a:lnTo>
                  <a:pt x="786" y="2463"/>
                </a:lnTo>
                <a:lnTo>
                  <a:pt x="848" y="2499"/>
                </a:lnTo>
                <a:lnTo>
                  <a:pt x="912" y="2532"/>
                </a:lnTo>
                <a:lnTo>
                  <a:pt x="978" y="2562"/>
                </a:lnTo>
                <a:lnTo>
                  <a:pt x="1045" y="2590"/>
                </a:lnTo>
                <a:lnTo>
                  <a:pt x="1114" y="2614"/>
                </a:lnTo>
                <a:lnTo>
                  <a:pt x="1184" y="2636"/>
                </a:lnTo>
                <a:lnTo>
                  <a:pt x="1255" y="2654"/>
                </a:lnTo>
                <a:lnTo>
                  <a:pt x="1328" y="2670"/>
                </a:lnTo>
                <a:lnTo>
                  <a:pt x="1401" y="2682"/>
                </a:lnTo>
                <a:lnTo>
                  <a:pt x="1476" y="2690"/>
                </a:lnTo>
                <a:lnTo>
                  <a:pt x="1552" y="2696"/>
                </a:lnTo>
                <a:lnTo>
                  <a:pt x="1628" y="2697"/>
                </a:lnTo>
                <a:lnTo>
                  <a:pt x="1705" y="2696"/>
                </a:lnTo>
                <a:lnTo>
                  <a:pt x="1781" y="2690"/>
                </a:lnTo>
                <a:lnTo>
                  <a:pt x="1856" y="2682"/>
                </a:lnTo>
                <a:lnTo>
                  <a:pt x="1929" y="2670"/>
                </a:lnTo>
                <a:lnTo>
                  <a:pt x="2002" y="2654"/>
                </a:lnTo>
                <a:lnTo>
                  <a:pt x="2073" y="2636"/>
                </a:lnTo>
                <a:lnTo>
                  <a:pt x="2143" y="2614"/>
                </a:lnTo>
                <a:lnTo>
                  <a:pt x="2212" y="2590"/>
                </a:lnTo>
                <a:lnTo>
                  <a:pt x="2279" y="2562"/>
                </a:lnTo>
                <a:lnTo>
                  <a:pt x="2345" y="2532"/>
                </a:lnTo>
                <a:lnTo>
                  <a:pt x="2409" y="2499"/>
                </a:lnTo>
                <a:lnTo>
                  <a:pt x="2471" y="2463"/>
                </a:lnTo>
                <a:lnTo>
                  <a:pt x="2532" y="2424"/>
                </a:lnTo>
                <a:lnTo>
                  <a:pt x="2590" y="2383"/>
                </a:lnTo>
                <a:lnTo>
                  <a:pt x="2647" y="2339"/>
                </a:lnTo>
                <a:lnTo>
                  <a:pt x="2702" y="2293"/>
                </a:lnTo>
                <a:lnTo>
                  <a:pt x="2755" y="2245"/>
                </a:lnTo>
                <a:lnTo>
                  <a:pt x="2805" y="2195"/>
                </a:lnTo>
                <a:lnTo>
                  <a:pt x="2854" y="2142"/>
                </a:lnTo>
                <a:lnTo>
                  <a:pt x="2900" y="2087"/>
                </a:lnTo>
                <a:lnTo>
                  <a:pt x="2943" y="2030"/>
                </a:lnTo>
                <a:lnTo>
                  <a:pt x="2984" y="1972"/>
                </a:lnTo>
                <a:lnTo>
                  <a:pt x="3023" y="1911"/>
                </a:lnTo>
                <a:lnTo>
                  <a:pt x="3059" y="1849"/>
                </a:lnTo>
                <a:lnTo>
                  <a:pt x="3092" y="1785"/>
                </a:lnTo>
                <a:lnTo>
                  <a:pt x="3122" y="1719"/>
                </a:lnTo>
                <a:lnTo>
                  <a:pt x="3150" y="1652"/>
                </a:lnTo>
                <a:lnTo>
                  <a:pt x="3174" y="1583"/>
                </a:lnTo>
                <a:lnTo>
                  <a:pt x="3196" y="1513"/>
                </a:lnTo>
                <a:lnTo>
                  <a:pt x="3214" y="1442"/>
                </a:lnTo>
                <a:lnTo>
                  <a:pt x="3230" y="1369"/>
                </a:lnTo>
                <a:lnTo>
                  <a:pt x="3242" y="1295"/>
                </a:lnTo>
                <a:lnTo>
                  <a:pt x="3250" y="1221"/>
                </a:lnTo>
                <a:lnTo>
                  <a:pt x="3256" y="1145"/>
                </a:lnTo>
                <a:lnTo>
                  <a:pt x="3257" y="1068"/>
                </a:lnTo>
              </a:path>
            </a:pathLst>
          </a:custGeom>
          <a:solidFill>
            <a:srgbClr val="302F2C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14" name="group 14"/>
          <p:cNvGrpSpPr/>
          <p:nvPr/>
        </p:nvGrpSpPr>
        <p:grpSpPr>
          <a:xfrm rot="21600000">
            <a:off x="8670683" y="1724977"/>
            <a:ext cx="2068765" cy="1650301"/>
            <a:chOff x="0" y="0"/>
            <a:chExt cx="2068765" cy="1650301"/>
          </a:xfrm>
        </p:grpSpPr>
        <p:sp>
          <p:nvSpPr>
            <p:cNvPr id="328" name="path"/>
            <p:cNvSpPr/>
            <p:nvPr/>
          </p:nvSpPr>
          <p:spPr>
            <a:xfrm>
              <a:off x="0" y="0"/>
              <a:ext cx="2068765" cy="1650301"/>
            </a:xfrm>
            <a:custGeom>
              <a:avLst/>
              <a:gdLst/>
              <a:ahLst/>
              <a:cxnLst/>
              <a:rect l="0" t="0" r="0" b="0"/>
              <a:pathLst>
                <a:path w="3257" h="2598">
                  <a:moveTo>
                    <a:pt x="2483" y="852"/>
                  </a:moveTo>
                  <a:lnTo>
                    <a:pt x="2481" y="780"/>
                  </a:lnTo>
                  <a:lnTo>
                    <a:pt x="2472" y="708"/>
                  </a:lnTo>
                  <a:lnTo>
                    <a:pt x="2457" y="637"/>
                  </a:lnTo>
                  <a:lnTo>
                    <a:pt x="2437" y="568"/>
                  </a:lnTo>
                  <a:lnTo>
                    <a:pt x="2411" y="501"/>
                  </a:lnTo>
                  <a:lnTo>
                    <a:pt x="2379" y="437"/>
                  </a:lnTo>
                  <a:lnTo>
                    <a:pt x="2342" y="375"/>
                  </a:lnTo>
                  <a:lnTo>
                    <a:pt x="2299" y="317"/>
                  </a:lnTo>
                  <a:lnTo>
                    <a:pt x="2252" y="262"/>
                  </a:lnTo>
                  <a:lnTo>
                    <a:pt x="2199" y="211"/>
                  </a:lnTo>
                  <a:lnTo>
                    <a:pt x="2142" y="165"/>
                  </a:lnTo>
                  <a:lnTo>
                    <a:pt x="2080" y="123"/>
                  </a:lnTo>
                  <a:lnTo>
                    <a:pt x="2014" y="87"/>
                  </a:lnTo>
                  <a:lnTo>
                    <a:pt x="1944" y="56"/>
                  </a:lnTo>
                  <a:lnTo>
                    <a:pt x="1871" y="32"/>
                  </a:lnTo>
                  <a:lnTo>
                    <a:pt x="1798" y="14"/>
                  </a:lnTo>
                  <a:lnTo>
                    <a:pt x="1724" y="4"/>
                  </a:lnTo>
                  <a:lnTo>
                    <a:pt x="1651" y="0"/>
                  </a:lnTo>
                  <a:lnTo>
                    <a:pt x="1578" y="2"/>
                  </a:lnTo>
                  <a:lnTo>
                    <a:pt x="1506" y="10"/>
                  </a:lnTo>
                  <a:lnTo>
                    <a:pt x="1435" y="25"/>
                  </a:lnTo>
                  <a:lnTo>
                    <a:pt x="1366" y="46"/>
                  </a:lnTo>
                  <a:lnTo>
                    <a:pt x="1299" y="72"/>
                  </a:lnTo>
                  <a:lnTo>
                    <a:pt x="1235" y="104"/>
                  </a:lnTo>
                  <a:lnTo>
                    <a:pt x="1174" y="141"/>
                  </a:lnTo>
                  <a:lnTo>
                    <a:pt x="1115" y="184"/>
                  </a:lnTo>
                  <a:lnTo>
                    <a:pt x="1061" y="231"/>
                  </a:lnTo>
                  <a:lnTo>
                    <a:pt x="1010" y="284"/>
                  </a:lnTo>
                  <a:lnTo>
                    <a:pt x="964" y="341"/>
                  </a:lnTo>
                  <a:lnTo>
                    <a:pt x="922" y="403"/>
                  </a:lnTo>
                  <a:lnTo>
                    <a:pt x="886" y="469"/>
                  </a:lnTo>
                  <a:lnTo>
                    <a:pt x="855" y="540"/>
                  </a:lnTo>
                  <a:lnTo>
                    <a:pt x="831" y="612"/>
                  </a:lnTo>
                  <a:lnTo>
                    <a:pt x="813" y="686"/>
                  </a:lnTo>
                  <a:lnTo>
                    <a:pt x="802" y="759"/>
                  </a:lnTo>
                  <a:lnTo>
                    <a:pt x="798" y="832"/>
                  </a:lnTo>
                  <a:lnTo>
                    <a:pt x="800" y="905"/>
                  </a:lnTo>
                  <a:lnTo>
                    <a:pt x="809" y="977"/>
                  </a:lnTo>
                  <a:lnTo>
                    <a:pt x="823" y="1048"/>
                  </a:lnTo>
                  <a:lnTo>
                    <a:pt x="844" y="1117"/>
                  </a:lnTo>
                  <a:lnTo>
                    <a:pt x="870" y="1183"/>
                  </a:lnTo>
                  <a:lnTo>
                    <a:pt x="902" y="1248"/>
                  </a:lnTo>
                  <a:lnTo>
                    <a:pt x="939" y="1309"/>
                  </a:lnTo>
                  <a:lnTo>
                    <a:pt x="982" y="1368"/>
                  </a:lnTo>
                  <a:lnTo>
                    <a:pt x="1029" y="1422"/>
                  </a:lnTo>
                  <a:lnTo>
                    <a:pt x="1082" y="1473"/>
                  </a:lnTo>
                  <a:lnTo>
                    <a:pt x="1139" y="1519"/>
                  </a:lnTo>
                  <a:lnTo>
                    <a:pt x="1200" y="1561"/>
                  </a:lnTo>
                  <a:lnTo>
                    <a:pt x="1266" y="1597"/>
                  </a:lnTo>
                  <a:lnTo>
                    <a:pt x="1337" y="1628"/>
                  </a:lnTo>
                  <a:lnTo>
                    <a:pt x="1410" y="1652"/>
                  </a:lnTo>
                  <a:lnTo>
                    <a:pt x="1483" y="1670"/>
                  </a:lnTo>
                  <a:lnTo>
                    <a:pt x="1556" y="1681"/>
                  </a:lnTo>
                  <a:lnTo>
                    <a:pt x="1630" y="1685"/>
                  </a:lnTo>
                  <a:lnTo>
                    <a:pt x="1703" y="1683"/>
                  </a:lnTo>
                  <a:lnTo>
                    <a:pt x="1775" y="1674"/>
                  </a:lnTo>
                  <a:lnTo>
                    <a:pt x="1845" y="1659"/>
                  </a:lnTo>
                  <a:lnTo>
                    <a:pt x="1914" y="1639"/>
                  </a:lnTo>
                  <a:lnTo>
                    <a:pt x="1981" y="1613"/>
                  </a:lnTo>
                  <a:lnTo>
                    <a:pt x="2046" y="1581"/>
                  </a:lnTo>
                  <a:lnTo>
                    <a:pt x="2107" y="1543"/>
                  </a:lnTo>
                  <a:lnTo>
                    <a:pt x="2166" y="1501"/>
                  </a:lnTo>
                  <a:lnTo>
                    <a:pt x="2220" y="1453"/>
                  </a:lnTo>
                  <a:lnTo>
                    <a:pt x="2271" y="1401"/>
                  </a:lnTo>
                  <a:lnTo>
                    <a:pt x="2317" y="1344"/>
                  </a:lnTo>
                  <a:lnTo>
                    <a:pt x="2359" y="1282"/>
                  </a:lnTo>
                  <a:lnTo>
                    <a:pt x="2395" y="1216"/>
                  </a:lnTo>
                  <a:lnTo>
                    <a:pt x="2426" y="1146"/>
                  </a:lnTo>
                  <a:lnTo>
                    <a:pt x="2451" y="1073"/>
                  </a:lnTo>
                  <a:lnTo>
                    <a:pt x="2468" y="1000"/>
                  </a:lnTo>
                  <a:lnTo>
                    <a:pt x="2479" y="926"/>
                  </a:lnTo>
                  <a:lnTo>
                    <a:pt x="2483" y="852"/>
                  </a:lnTo>
                </a:path>
                <a:path w="3257" h="2598">
                  <a:moveTo>
                    <a:pt x="3257" y="969"/>
                  </a:moveTo>
                  <a:lnTo>
                    <a:pt x="2582" y="969"/>
                  </a:lnTo>
                  <a:lnTo>
                    <a:pt x="2579" y="1044"/>
                  </a:lnTo>
                  <a:lnTo>
                    <a:pt x="2571" y="1117"/>
                  </a:lnTo>
                  <a:lnTo>
                    <a:pt x="2557" y="1188"/>
                  </a:lnTo>
                  <a:lnTo>
                    <a:pt x="2538" y="1257"/>
                  </a:lnTo>
                  <a:lnTo>
                    <a:pt x="2514" y="1324"/>
                  </a:lnTo>
                  <a:lnTo>
                    <a:pt x="2485" y="1389"/>
                  </a:lnTo>
                  <a:lnTo>
                    <a:pt x="2452" y="1451"/>
                  </a:lnTo>
                  <a:lnTo>
                    <a:pt x="2414" y="1510"/>
                  </a:lnTo>
                  <a:lnTo>
                    <a:pt x="2372" y="1566"/>
                  </a:lnTo>
                  <a:lnTo>
                    <a:pt x="2327" y="1618"/>
                  </a:lnTo>
                  <a:lnTo>
                    <a:pt x="2278" y="1668"/>
                  </a:lnTo>
                  <a:lnTo>
                    <a:pt x="2225" y="1713"/>
                  </a:lnTo>
                  <a:lnTo>
                    <a:pt x="2169" y="1755"/>
                  </a:lnTo>
                  <a:lnTo>
                    <a:pt x="2110" y="1793"/>
                  </a:lnTo>
                  <a:lnTo>
                    <a:pt x="2048" y="1826"/>
                  </a:lnTo>
                  <a:lnTo>
                    <a:pt x="1983" y="1855"/>
                  </a:lnTo>
                  <a:lnTo>
                    <a:pt x="1916" y="1879"/>
                  </a:lnTo>
                  <a:lnTo>
                    <a:pt x="1847" y="1898"/>
                  </a:lnTo>
                  <a:lnTo>
                    <a:pt x="1776" y="1911"/>
                  </a:lnTo>
                  <a:lnTo>
                    <a:pt x="1703" y="1920"/>
                  </a:lnTo>
                  <a:lnTo>
                    <a:pt x="1628" y="1923"/>
                  </a:lnTo>
                  <a:lnTo>
                    <a:pt x="1554" y="1920"/>
                  </a:lnTo>
                  <a:lnTo>
                    <a:pt x="1481" y="1911"/>
                  </a:lnTo>
                  <a:lnTo>
                    <a:pt x="1410" y="1898"/>
                  </a:lnTo>
                  <a:lnTo>
                    <a:pt x="1341" y="1879"/>
                  </a:lnTo>
                  <a:lnTo>
                    <a:pt x="1274" y="1855"/>
                  </a:lnTo>
                  <a:lnTo>
                    <a:pt x="1209" y="1826"/>
                  </a:lnTo>
                  <a:lnTo>
                    <a:pt x="1147" y="1793"/>
                  </a:lnTo>
                  <a:lnTo>
                    <a:pt x="1088" y="1755"/>
                  </a:lnTo>
                  <a:lnTo>
                    <a:pt x="1032" y="1713"/>
                  </a:lnTo>
                  <a:lnTo>
                    <a:pt x="979" y="1668"/>
                  </a:lnTo>
                  <a:lnTo>
                    <a:pt x="930" y="1618"/>
                  </a:lnTo>
                  <a:lnTo>
                    <a:pt x="884" y="1566"/>
                  </a:lnTo>
                  <a:lnTo>
                    <a:pt x="843" y="1510"/>
                  </a:lnTo>
                  <a:lnTo>
                    <a:pt x="805" y="1451"/>
                  </a:lnTo>
                  <a:lnTo>
                    <a:pt x="772" y="1389"/>
                  </a:lnTo>
                  <a:lnTo>
                    <a:pt x="743" y="1324"/>
                  </a:lnTo>
                  <a:lnTo>
                    <a:pt x="719" y="1257"/>
                  </a:lnTo>
                  <a:lnTo>
                    <a:pt x="700" y="1188"/>
                  </a:lnTo>
                  <a:lnTo>
                    <a:pt x="686" y="1117"/>
                  </a:lnTo>
                  <a:lnTo>
                    <a:pt x="678" y="1044"/>
                  </a:lnTo>
                  <a:lnTo>
                    <a:pt x="675" y="969"/>
                  </a:lnTo>
                  <a:lnTo>
                    <a:pt x="0" y="969"/>
                  </a:lnTo>
                  <a:lnTo>
                    <a:pt x="1" y="1046"/>
                  </a:lnTo>
                  <a:lnTo>
                    <a:pt x="7" y="1122"/>
                  </a:lnTo>
                  <a:lnTo>
                    <a:pt x="15" y="1197"/>
                  </a:lnTo>
                  <a:lnTo>
                    <a:pt x="27" y="1270"/>
                  </a:lnTo>
                  <a:lnTo>
                    <a:pt x="43" y="1343"/>
                  </a:lnTo>
                  <a:lnTo>
                    <a:pt x="61" y="1414"/>
                  </a:lnTo>
                  <a:lnTo>
                    <a:pt x="83" y="1484"/>
                  </a:lnTo>
                  <a:lnTo>
                    <a:pt x="107" y="1553"/>
                  </a:lnTo>
                  <a:lnTo>
                    <a:pt x="135" y="1620"/>
                  </a:lnTo>
                  <a:lnTo>
                    <a:pt x="165" y="1686"/>
                  </a:lnTo>
                  <a:lnTo>
                    <a:pt x="198" y="1750"/>
                  </a:lnTo>
                  <a:lnTo>
                    <a:pt x="234" y="1812"/>
                  </a:lnTo>
                  <a:lnTo>
                    <a:pt x="273" y="1873"/>
                  </a:lnTo>
                  <a:lnTo>
                    <a:pt x="314" y="1931"/>
                  </a:lnTo>
                  <a:lnTo>
                    <a:pt x="357" y="1988"/>
                  </a:lnTo>
                  <a:lnTo>
                    <a:pt x="403" y="2043"/>
                  </a:lnTo>
                  <a:lnTo>
                    <a:pt x="452" y="2096"/>
                  </a:lnTo>
                  <a:lnTo>
                    <a:pt x="502" y="2146"/>
                  </a:lnTo>
                  <a:lnTo>
                    <a:pt x="555" y="2195"/>
                  </a:lnTo>
                  <a:lnTo>
                    <a:pt x="610" y="2240"/>
                  </a:lnTo>
                  <a:lnTo>
                    <a:pt x="666" y="2284"/>
                  </a:lnTo>
                  <a:lnTo>
                    <a:pt x="725" y="2325"/>
                  </a:lnTo>
                  <a:lnTo>
                    <a:pt x="786" y="2364"/>
                  </a:lnTo>
                  <a:lnTo>
                    <a:pt x="848" y="2400"/>
                  </a:lnTo>
                  <a:lnTo>
                    <a:pt x="912" y="2433"/>
                  </a:lnTo>
                  <a:lnTo>
                    <a:pt x="978" y="2463"/>
                  </a:lnTo>
                  <a:lnTo>
                    <a:pt x="1045" y="2491"/>
                  </a:lnTo>
                  <a:lnTo>
                    <a:pt x="1114" y="2515"/>
                  </a:lnTo>
                  <a:lnTo>
                    <a:pt x="1184" y="2537"/>
                  </a:lnTo>
                  <a:lnTo>
                    <a:pt x="1255" y="2555"/>
                  </a:lnTo>
                  <a:lnTo>
                    <a:pt x="1327" y="2571"/>
                  </a:lnTo>
                  <a:lnTo>
                    <a:pt x="1401" y="2583"/>
                  </a:lnTo>
                  <a:lnTo>
                    <a:pt x="1476" y="2591"/>
                  </a:lnTo>
                  <a:lnTo>
                    <a:pt x="1552" y="2597"/>
                  </a:lnTo>
                  <a:lnTo>
                    <a:pt x="1628" y="2598"/>
                  </a:lnTo>
                  <a:lnTo>
                    <a:pt x="1705" y="2597"/>
                  </a:lnTo>
                  <a:lnTo>
                    <a:pt x="1781" y="2591"/>
                  </a:lnTo>
                  <a:lnTo>
                    <a:pt x="1856" y="2583"/>
                  </a:lnTo>
                  <a:lnTo>
                    <a:pt x="1929" y="2571"/>
                  </a:lnTo>
                  <a:lnTo>
                    <a:pt x="2002" y="2555"/>
                  </a:lnTo>
                  <a:lnTo>
                    <a:pt x="2073" y="2537"/>
                  </a:lnTo>
                  <a:lnTo>
                    <a:pt x="2143" y="2515"/>
                  </a:lnTo>
                  <a:lnTo>
                    <a:pt x="2212" y="2491"/>
                  </a:lnTo>
                  <a:lnTo>
                    <a:pt x="2279" y="2463"/>
                  </a:lnTo>
                  <a:lnTo>
                    <a:pt x="2345" y="2433"/>
                  </a:lnTo>
                  <a:lnTo>
                    <a:pt x="2409" y="2400"/>
                  </a:lnTo>
                  <a:lnTo>
                    <a:pt x="2471" y="2364"/>
                  </a:lnTo>
                  <a:lnTo>
                    <a:pt x="2532" y="2325"/>
                  </a:lnTo>
                  <a:lnTo>
                    <a:pt x="2590" y="2284"/>
                  </a:lnTo>
                  <a:lnTo>
                    <a:pt x="2647" y="2240"/>
                  </a:lnTo>
                  <a:lnTo>
                    <a:pt x="2702" y="2195"/>
                  </a:lnTo>
                  <a:lnTo>
                    <a:pt x="2755" y="2146"/>
                  </a:lnTo>
                  <a:lnTo>
                    <a:pt x="2805" y="2096"/>
                  </a:lnTo>
                  <a:lnTo>
                    <a:pt x="2854" y="2043"/>
                  </a:lnTo>
                  <a:lnTo>
                    <a:pt x="2900" y="1988"/>
                  </a:lnTo>
                  <a:lnTo>
                    <a:pt x="2943" y="1931"/>
                  </a:lnTo>
                  <a:lnTo>
                    <a:pt x="2984" y="1873"/>
                  </a:lnTo>
                  <a:lnTo>
                    <a:pt x="3023" y="1812"/>
                  </a:lnTo>
                  <a:lnTo>
                    <a:pt x="3059" y="1750"/>
                  </a:lnTo>
                  <a:lnTo>
                    <a:pt x="3092" y="1686"/>
                  </a:lnTo>
                  <a:lnTo>
                    <a:pt x="3122" y="1620"/>
                  </a:lnTo>
                  <a:lnTo>
                    <a:pt x="3150" y="1553"/>
                  </a:lnTo>
                  <a:lnTo>
                    <a:pt x="3174" y="1484"/>
                  </a:lnTo>
                  <a:lnTo>
                    <a:pt x="3196" y="1414"/>
                  </a:lnTo>
                  <a:lnTo>
                    <a:pt x="3214" y="1343"/>
                  </a:lnTo>
                  <a:lnTo>
                    <a:pt x="3230" y="1270"/>
                  </a:lnTo>
                  <a:lnTo>
                    <a:pt x="3242" y="1197"/>
                  </a:lnTo>
                  <a:lnTo>
                    <a:pt x="3250" y="1122"/>
                  </a:lnTo>
                  <a:lnTo>
                    <a:pt x="3256" y="1046"/>
                  </a:lnTo>
                  <a:lnTo>
                    <a:pt x="3257" y="969"/>
                  </a:lnTo>
                </a:path>
              </a:pathLst>
            </a:custGeom>
            <a:solidFill>
              <a:srgbClr val="80215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30" name="textbox 330"/>
            <p:cNvSpPr/>
            <p:nvPr/>
          </p:nvSpPr>
          <p:spPr>
            <a:xfrm>
              <a:off x="-12700" y="-12700"/>
              <a:ext cx="2094229" cy="167576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7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6000"/>
                </a:lnSpc>
              </a:pPr>
              <a:endParaRPr lang="en-US" altLang="en-US" sz="100" dirty="0"/>
            </a:p>
            <a:p>
              <a:pPr marL="779780" algn="l" rtl="0" eaLnBrk="0">
                <a:lnSpc>
                  <a:spcPct val="89000"/>
                </a:lnSpc>
              </a:pPr>
              <a:r>
                <a:rPr sz="2300" kern="0" spc="0" dirty="0">
                  <a:ln w="8717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FFFF">
                      <a:alpha val="100000"/>
                    </a:srgb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步骤</a:t>
              </a:r>
              <a:endParaRPr lang="en-US" altLang="en-US" sz="2300" dirty="0"/>
            </a:p>
            <a:p>
              <a:pPr marL="965200" algn="l" rtl="0" eaLnBrk="0">
                <a:lnSpc>
                  <a:spcPts val="2880"/>
                </a:lnSpc>
              </a:pPr>
              <a:r>
                <a:rPr sz="2300" kern="0" spc="-10" dirty="0">
                  <a:ln w="8717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FFFF">
                      <a:alpha val="100000"/>
                    </a:srgbClr>
                  </a:solidFill>
                  <a:latin typeface="仿宋" panose="02010609060101010101" charset="-122"/>
                  <a:ea typeface="仿宋" panose="02010609060101010101" charset="-122"/>
                  <a:cs typeface="仿宋" panose="02010609060101010101" charset="-122"/>
                </a:rPr>
                <a:t>四</a:t>
              </a:r>
              <a:endParaRPr lang="en-US" altLang="en-US" sz="2300" dirty="0"/>
            </a:p>
          </p:txBody>
        </p:sp>
      </p:grpSp>
      <p:sp>
        <p:nvSpPr>
          <p:cNvPr id="332" name="textbox 332"/>
          <p:cNvSpPr/>
          <p:nvPr/>
        </p:nvSpPr>
        <p:spPr>
          <a:xfrm>
            <a:off x="916797" y="2090268"/>
            <a:ext cx="2107564" cy="12592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选择整数 m:</a:t>
            </a:r>
            <a:endParaRPr lang="en-US" altLang="en-US" sz="20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algn="r" rtl="0" eaLnBrk="0">
              <a:lnSpc>
                <a:spcPts val="2445"/>
              </a:lnSpc>
              <a:spcBef>
                <a:spcPts val="545"/>
              </a:spcBef>
            </a:pP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</a:t>
            </a:r>
            <a:r>
              <a:rPr sz="1800" kern="0" spc="-2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常</a:t>
            </a:r>
            <a:r>
              <a:rPr sz="1800" kern="0" spc="-3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取</a:t>
            </a:r>
            <a:r>
              <a:rPr sz="1800" kern="0" spc="-4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</a:t>
            </a:r>
            <a:r>
              <a:rPr sz="1800" kern="0" spc="-2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   </a:t>
            </a: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nl</a:t>
            </a:r>
            <a:r>
              <a:rPr sz="1800" kern="0" spc="9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8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lang="en-US" altLang="en-US" sz="1800" dirty="0"/>
          </a:p>
          <a:p>
            <a:pPr marL="14605" algn="l" rtl="0" eaLnBrk="0">
              <a:lnSpc>
                <a:spcPts val="3170"/>
              </a:lnSpc>
            </a:pP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其中n是群G</a:t>
            </a:r>
            <a:r>
              <a:rPr sz="2000" kern="0" spc="3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的阶</a:t>
            </a:r>
            <a:endParaRPr lang="en-US" altLang="en-US" sz="2000" dirty="0"/>
          </a:p>
        </p:txBody>
      </p:sp>
      <p:pic>
        <p:nvPicPr>
          <p:cNvPr id="334" name="picture 3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203062" y="2623259"/>
            <a:ext cx="56783" cy="310654"/>
          </a:xfrm>
          <a:prstGeom prst="rect">
            <a:avLst/>
          </a:prstGeom>
        </p:spPr>
      </p:pic>
      <p:sp>
        <p:nvSpPr>
          <p:cNvPr id="336" name="textbox 336"/>
          <p:cNvSpPr/>
          <p:nvPr/>
        </p:nvSpPr>
        <p:spPr>
          <a:xfrm>
            <a:off x="6060210" y="2220938"/>
            <a:ext cx="2151379" cy="7562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0000"/>
              </a:lnSpc>
            </a:pP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2200" kern="0" spc="110" baseline="33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-m</a:t>
            </a:r>
            <a:r>
              <a:rPr sz="1400" kern="0" spc="36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sz="2000" kern="0" spc="4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1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这是巨</a:t>
            </a:r>
            <a:endParaRPr lang="en-US" altLang="en-US" sz="2000" dirty="0"/>
          </a:p>
          <a:p>
            <a:pPr marL="15240" algn="l" rtl="0" eaLnBrk="0">
              <a:lnSpc>
                <a:spcPts val="3595"/>
              </a:lnSpc>
            </a:pP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步的基础</a:t>
            </a:r>
            <a:endParaRPr lang="en-US" altLang="en-US" sz="2000" dirty="0"/>
          </a:p>
        </p:txBody>
      </p:sp>
      <p:sp>
        <p:nvSpPr>
          <p:cNvPr id="338" name="textbox 338"/>
          <p:cNvSpPr/>
          <p:nvPr/>
        </p:nvSpPr>
        <p:spPr>
          <a:xfrm>
            <a:off x="6677368" y="4063656"/>
            <a:ext cx="612775" cy="7232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6000"/>
              </a:lnSpc>
            </a:pPr>
            <a:endParaRPr lang="en-US" altLang="en-US" sz="100" dirty="0"/>
          </a:p>
          <a:p>
            <a:pPr marL="169545" indent="-157480" algn="l" rtl="0" eaLnBrk="0">
              <a:lnSpc>
                <a:spcPct val="99000"/>
              </a:lnSpc>
            </a:pPr>
            <a:r>
              <a:rPr sz="2300" kern="0" spc="0" dirty="0">
                <a:ln w="8717" cap="flat" cmpd="sng">
                  <a:solidFill>
                    <a:srgbClr val="FFFFFF">
                      <a:alpha val="100000"/>
                    </a:srgbClr>
                  </a:solidFill>
                  <a:prstDash val="solid"/>
                  <a:bevel/>
                </a:ln>
                <a:solidFill>
                  <a:srgbClr val="FFFFFF">
                    <a:alpha val="100000"/>
                  </a:srgb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步骤</a:t>
            </a:r>
            <a:r>
              <a:rPr sz="2300" kern="0" spc="0" dirty="0">
                <a:solidFill>
                  <a:srgbClr val="FFFFFF">
                    <a:alpha val="100000"/>
                  </a:srgb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</a:t>
            </a:r>
            <a:r>
              <a:rPr sz="2300" kern="0" spc="-10" dirty="0">
                <a:ln w="8717" cap="flat" cmpd="sng">
                  <a:solidFill>
                    <a:srgbClr val="FFFFFF">
                      <a:alpha val="100000"/>
                    </a:srgbClr>
                  </a:solidFill>
                  <a:prstDash val="solid"/>
                  <a:bevel/>
                </a:ln>
                <a:solidFill>
                  <a:srgbClr val="FFFFFF">
                    <a:alpha val="100000"/>
                  </a:srgb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三</a:t>
            </a:r>
            <a:endParaRPr lang="en-US" altLang="en-US" sz="2300" dirty="0"/>
          </a:p>
        </p:txBody>
      </p:sp>
      <p:sp>
        <p:nvSpPr>
          <p:cNvPr id="340" name="textbox 340"/>
          <p:cNvSpPr/>
          <p:nvPr/>
        </p:nvSpPr>
        <p:spPr>
          <a:xfrm>
            <a:off x="1696313" y="4075722"/>
            <a:ext cx="612775" cy="7188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2300" kern="0" spc="0" dirty="0">
                <a:ln w="8717" cap="flat" cmpd="sng">
                  <a:solidFill>
                    <a:srgbClr val="FFFFFF">
                      <a:alpha val="100000"/>
                    </a:srgbClr>
                  </a:solidFill>
                  <a:prstDash val="solid"/>
                  <a:bevel/>
                </a:ln>
                <a:solidFill>
                  <a:srgbClr val="FFFFFF">
                    <a:alpha val="100000"/>
                  </a:srgb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步骤</a:t>
            </a:r>
            <a:endParaRPr lang="en-US" altLang="en-US" sz="2300" dirty="0"/>
          </a:p>
          <a:p>
            <a:pPr algn="l" rtl="0" eaLnBrk="0">
              <a:lnSpc>
                <a:spcPct val="104000"/>
              </a:lnSpc>
            </a:pPr>
            <a:endParaRPr lang="en-US" altLang="en-US" sz="900" dirty="0"/>
          </a:p>
          <a:p>
            <a:pPr marL="166370" algn="l" rtl="0" eaLnBrk="0">
              <a:lnSpc>
                <a:spcPts val="1610"/>
              </a:lnSpc>
              <a:spcBef>
                <a:spcPts val="5"/>
              </a:spcBef>
            </a:pPr>
            <a:r>
              <a:rPr sz="2300" kern="0" spc="-10" dirty="0">
                <a:ln w="8717" cap="flat" cmpd="sng">
                  <a:solidFill>
                    <a:srgbClr val="FFFFFF">
                      <a:alpha val="100000"/>
                    </a:srgbClr>
                  </a:solidFill>
                  <a:prstDash val="solid"/>
                  <a:bevel/>
                </a:ln>
                <a:solidFill>
                  <a:srgbClr val="FFFFFF">
                    <a:alpha val="100000"/>
                  </a:srgb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一</a:t>
            </a:r>
            <a:endParaRPr lang="en-US" altLang="en-US" sz="2300" dirty="0"/>
          </a:p>
        </p:txBody>
      </p:sp>
      <p:sp>
        <p:nvSpPr>
          <p:cNvPr id="342" name="rect"/>
          <p:cNvSpPr/>
          <p:nvPr/>
        </p:nvSpPr>
        <p:spPr>
          <a:xfrm>
            <a:off x="1082992" y="3640645"/>
            <a:ext cx="1820227" cy="7620"/>
          </a:xfrm>
          <a:prstGeom prst="rect">
            <a:avLst/>
          </a:pr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344" name="rect"/>
          <p:cNvSpPr/>
          <p:nvPr/>
        </p:nvSpPr>
        <p:spPr>
          <a:xfrm>
            <a:off x="6054356" y="3617290"/>
            <a:ext cx="1820150" cy="7620"/>
          </a:xfrm>
          <a:prstGeom prst="rect">
            <a:avLst/>
          </a:pr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16" name="group 16"/>
          <p:cNvGrpSpPr/>
          <p:nvPr/>
        </p:nvGrpSpPr>
        <p:grpSpPr>
          <a:xfrm rot="21600000">
            <a:off x="1967966" y="3643883"/>
            <a:ext cx="7620" cy="153924"/>
            <a:chOff x="0" y="0"/>
            <a:chExt cx="7620" cy="153924"/>
          </a:xfrm>
        </p:grpSpPr>
        <p:sp>
          <p:nvSpPr>
            <p:cNvPr id="346" name="path"/>
            <p:cNvSpPr/>
            <p:nvPr/>
          </p:nvSpPr>
          <p:spPr>
            <a:xfrm>
              <a:off x="4089" y="0"/>
              <a:ext cx="0" cy="153924"/>
            </a:xfrm>
            <a:custGeom>
              <a:avLst/>
              <a:gdLst/>
              <a:ahLst/>
              <a:cxnLst/>
              <a:rect l="0" t="0" r="0" b="0"/>
              <a:pathLst>
                <a:path h="242">
                  <a:moveTo>
                    <a:pt x="0" y="242"/>
                  </a:moveTo>
                  <a:lnTo>
                    <a:pt x="0" y="0"/>
                  </a:lnTo>
                </a:path>
              </a:pathLst>
            </a:custGeom>
            <a:solidFill>
              <a:srgbClr val="BEBEB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48" name="path"/>
            <p:cNvSpPr/>
            <p:nvPr/>
          </p:nvSpPr>
          <p:spPr>
            <a:xfrm>
              <a:off x="0" y="571"/>
              <a:ext cx="7620" cy="153136"/>
            </a:xfrm>
            <a:custGeom>
              <a:avLst/>
              <a:gdLst/>
              <a:ahLst/>
              <a:cxnLst/>
              <a:rect l="0" t="0" r="0" b="0"/>
              <a:pathLst>
                <a:path w="12" h="241">
                  <a:moveTo>
                    <a:pt x="12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12" y="0"/>
                  </a:lnTo>
                  <a:lnTo>
                    <a:pt x="12" y="241"/>
                  </a:lnTo>
                </a:path>
              </a:pathLst>
            </a:custGeom>
            <a:solidFill>
              <a:srgbClr val="7E7E7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21600000">
            <a:off x="6960514" y="3621023"/>
            <a:ext cx="7619" cy="153924"/>
            <a:chOff x="0" y="0"/>
            <a:chExt cx="7619" cy="153924"/>
          </a:xfrm>
        </p:grpSpPr>
        <p:sp>
          <p:nvSpPr>
            <p:cNvPr id="350" name="path"/>
            <p:cNvSpPr/>
            <p:nvPr/>
          </p:nvSpPr>
          <p:spPr>
            <a:xfrm>
              <a:off x="4165" y="0"/>
              <a:ext cx="0" cy="153924"/>
            </a:xfrm>
            <a:custGeom>
              <a:avLst/>
              <a:gdLst/>
              <a:ahLst/>
              <a:cxnLst/>
              <a:rect l="0" t="0" r="0" b="0"/>
              <a:pathLst>
                <a:path h="242">
                  <a:moveTo>
                    <a:pt x="0" y="242"/>
                  </a:moveTo>
                  <a:lnTo>
                    <a:pt x="0" y="0"/>
                  </a:lnTo>
                </a:path>
              </a:pathLst>
            </a:custGeom>
            <a:solidFill>
              <a:srgbClr val="BEBEB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352" name="path"/>
            <p:cNvSpPr/>
            <p:nvPr/>
          </p:nvSpPr>
          <p:spPr>
            <a:xfrm>
              <a:off x="0" y="76"/>
              <a:ext cx="7619" cy="153136"/>
            </a:xfrm>
            <a:custGeom>
              <a:avLst/>
              <a:gdLst/>
              <a:ahLst/>
              <a:cxnLst/>
              <a:rect l="0" t="0" r="0" b="0"/>
              <a:pathLst>
                <a:path w="11" h="241">
                  <a:moveTo>
                    <a:pt x="11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241"/>
                  </a:lnTo>
                </a:path>
              </a:pathLst>
            </a:custGeom>
            <a:solidFill>
              <a:srgbClr val="7E7E7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picture 3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56" name="rect"/>
          <p:cNvSpPr/>
          <p:nvPr/>
        </p:nvSpPr>
        <p:spPr>
          <a:xfrm>
            <a:off x="193675" y="862329"/>
            <a:ext cx="11803379" cy="7620"/>
          </a:xfrm>
          <a:prstGeom prst="rect">
            <a:avLst/>
          </a:pr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58" name="picture 3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7160" y="139128"/>
            <a:ext cx="9308554" cy="625017"/>
          </a:xfrm>
          <a:prstGeom prst="rect">
            <a:avLst/>
          </a:prstGeom>
        </p:spPr>
      </p:pic>
      <p:pic>
        <p:nvPicPr>
          <p:cNvPr id="360" name="picture 3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661995" y="83184"/>
            <a:ext cx="2530004" cy="802005"/>
          </a:xfrm>
          <a:prstGeom prst="rect">
            <a:avLst/>
          </a:prstGeom>
        </p:spPr>
      </p:pic>
      <p:pic>
        <p:nvPicPr>
          <p:cNvPr id="362" name="picture 3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551832" y="0"/>
            <a:ext cx="6640167" cy="6858000"/>
          </a:xfrm>
          <a:prstGeom prst="rect">
            <a:avLst/>
          </a:prstGeom>
        </p:spPr>
      </p:pic>
      <p:sp>
        <p:nvSpPr>
          <p:cNvPr id="364" name="textbox 364"/>
          <p:cNvSpPr/>
          <p:nvPr/>
        </p:nvSpPr>
        <p:spPr>
          <a:xfrm>
            <a:off x="699008" y="1194866"/>
            <a:ext cx="10816590" cy="48044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algn="r" rtl="0" eaLnBrk="0">
              <a:lnSpc>
                <a:spcPct val="96000"/>
              </a:lnSpc>
            </a:pP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举例：假设我们需要在群</a:t>
            </a: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</a:t>
            </a:r>
            <a:r>
              <a:rPr sz="2300" kern="0" spc="5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600" kern="0" spc="50" baseline="-20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01</a:t>
            </a:r>
            <a:r>
              <a:rPr sz="1600" kern="0" spc="5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中解决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2600" kern="0" spc="0" baseline="34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1600" kern="0" spc="1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</a:t>
            </a: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≡</a:t>
            </a:r>
            <a:r>
              <a:rPr sz="2300" kern="0" spc="27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ℎ(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mod</a:t>
            </a:r>
            <a:r>
              <a:rPr sz="2300" kern="0" spc="2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101)</a:t>
            </a:r>
            <a:r>
              <a:rPr sz="2300" kern="0" spc="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的问</a:t>
            </a:r>
            <a:r>
              <a:rPr sz="2300" kern="0" spc="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题，其中g=2和h= 45。</a:t>
            </a:r>
            <a:endParaRPr lang="en-US" altLang="en-US" sz="2300" dirty="0"/>
          </a:p>
          <a:p>
            <a:pPr algn="l" rtl="0" eaLnBrk="0">
              <a:lnSpc>
                <a:spcPct val="176000"/>
              </a:lnSpc>
            </a:pPr>
            <a:endParaRPr lang="en-US" altLang="en-US" sz="1000" dirty="0"/>
          </a:p>
          <a:p>
            <a:pPr marL="36195" algn="l" rtl="0" eaLnBrk="0">
              <a:lnSpc>
                <a:spcPct val="98000"/>
              </a:lnSpc>
              <a:spcBef>
                <a:spcPts val="700"/>
              </a:spcBef>
            </a:pPr>
            <a:r>
              <a:rPr sz="2300" kern="0" spc="40" dirty="0">
                <a:ln w="871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1.选择整数</a:t>
            </a:r>
            <a:r>
              <a:rPr sz="2300" kern="0" spc="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300" kern="0" spc="40" dirty="0">
                <a:ln w="871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</a:t>
            </a:r>
            <a:r>
              <a:rPr sz="2300" kern="0" spc="-6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300" kern="0" spc="40" dirty="0">
                <a:ln w="871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en-US" altLang="en-US" sz="2300" dirty="0"/>
          </a:p>
          <a:p>
            <a:pPr marL="37465" algn="l" rtl="0" eaLnBrk="0">
              <a:lnSpc>
                <a:spcPct val="96000"/>
              </a:lnSpc>
              <a:spcBef>
                <a:spcPts val="465"/>
              </a:spcBef>
            </a:pPr>
            <a:r>
              <a:rPr sz="2300" kern="0" spc="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因为n = 100(101是素数，所以</a:t>
            </a:r>
            <a:r>
              <a:rPr sz="2300" kern="0" spc="4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z  </a:t>
            </a:r>
            <a:r>
              <a:rPr sz="2600" kern="0" spc="40" baseline="-20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01</a:t>
            </a:r>
            <a:r>
              <a:rPr sz="1600" kern="0" spc="3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300" kern="0" spc="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的阶是10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1-1)，我们选择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m</a:t>
            </a:r>
            <a:r>
              <a:rPr sz="2300" kern="0" spc="34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=  [   100]</a:t>
            </a:r>
            <a:r>
              <a:rPr sz="2300" kern="0" spc="33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=  10</a:t>
            </a:r>
            <a:endParaRPr lang="en-US" altLang="en-US" sz="23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algn="l" rtl="0" eaLnBrk="0">
              <a:lnSpc>
                <a:spcPct val="109000"/>
              </a:lnSpc>
            </a:pPr>
            <a:endParaRPr lang="en-US" altLang="en-US" sz="1000" dirty="0"/>
          </a:p>
          <a:p>
            <a:pPr marL="17145" algn="l" rtl="0" eaLnBrk="0">
              <a:lnSpc>
                <a:spcPct val="96000"/>
              </a:lnSpc>
              <a:spcBef>
                <a:spcPts val="700"/>
              </a:spcBef>
            </a:pPr>
            <a:r>
              <a:rPr sz="2300" kern="0" spc="100" dirty="0">
                <a:ln w="871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2.计算</a:t>
            </a:r>
            <a:r>
              <a:rPr sz="2300" kern="0" spc="0" dirty="0">
                <a:ln w="871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Baby</a:t>
            </a:r>
            <a:r>
              <a:rPr sz="2300" kern="0" spc="-9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300" kern="0" spc="0" dirty="0">
                <a:ln w="871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steps</a:t>
            </a:r>
            <a:r>
              <a:rPr sz="2300" kern="0" spc="-6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300" kern="0" spc="100" dirty="0">
                <a:ln w="871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en-US" altLang="en-US" sz="2300" dirty="0"/>
          </a:p>
          <a:p>
            <a:pPr marL="12700" algn="l" rtl="0" eaLnBrk="0">
              <a:lnSpc>
                <a:spcPct val="97000"/>
              </a:lnSpc>
              <a:spcBef>
                <a:spcPts val="310"/>
              </a:spcBef>
            </a:pPr>
            <a:r>
              <a:rPr sz="2300" kern="0" spc="1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对于每个j从0到9，计算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j</a:t>
            </a:r>
            <a:r>
              <a:rPr sz="1700" kern="0" spc="11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 </a:t>
            </a:r>
            <a:r>
              <a:rPr sz="23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mod</a:t>
            </a:r>
            <a:r>
              <a:rPr sz="2300" kern="0" spc="1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1</a:t>
            </a:r>
            <a:r>
              <a:rPr sz="2300" kern="0" spc="1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01并存储结果及其指数。</a:t>
            </a:r>
            <a:endParaRPr lang="en-US" altLang="en-US" sz="2300" dirty="0"/>
          </a:p>
          <a:p>
            <a:pPr marL="19685" algn="l" rtl="0" eaLnBrk="0">
              <a:lnSpc>
                <a:spcPts val="5440"/>
              </a:lnSpc>
              <a:spcBef>
                <a:spcPts val="115"/>
              </a:spcBef>
            </a:pPr>
            <a:r>
              <a:rPr sz="3600" kern="0" spc="80" baseline="12000" dirty="0">
                <a:ln w="871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3.计算</a:t>
            </a:r>
            <a:r>
              <a:rPr sz="2300" kern="0" spc="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600" kern="0" spc="80" baseline="12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2600" kern="0" spc="80" baseline="51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−m</a:t>
            </a:r>
            <a:r>
              <a:rPr sz="1600" kern="0" spc="27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3600" kern="0" spc="80" baseline="12000" dirty="0">
                <a:ln w="871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en-US" altLang="en-US" sz="3600" baseline="12000" dirty="0"/>
          </a:p>
          <a:p>
            <a:pPr algn="l" rtl="0" eaLnBrk="0">
              <a:lnSpc>
                <a:spcPct val="115000"/>
              </a:lnSpc>
            </a:pPr>
            <a:endParaRPr lang="en-US" altLang="en-US" sz="1000" dirty="0"/>
          </a:p>
          <a:p>
            <a:pPr algn="l" rtl="0" eaLnBrk="0">
              <a:lnSpc>
                <a:spcPct val="115000"/>
              </a:lnSpc>
            </a:pPr>
            <a:endParaRPr lang="en-US" altLang="en-US" sz="1000" dirty="0"/>
          </a:p>
          <a:p>
            <a:pPr algn="l" rtl="0" eaLnBrk="0">
              <a:lnSpc>
                <a:spcPct val="115000"/>
              </a:lnSpc>
            </a:pPr>
            <a:endParaRPr lang="en-US" altLang="en-US" sz="1000" dirty="0"/>
          </a:p>
          <a:p>
            <a:pPr algn="l" rtl="0" eaLnBrk="0">
              <a:lnSpc>
                <a:spcPct val="116000"/>
              </a:lnSpc>
            </a:pPr>
            <a:endParaRPr lang="en-US" altLang="en-US" sz="1000" dirty="0"/>
          </a:p>
          <a:p>
            <a:pPr algn="l" rtl="0" eaLnBrk="0">
              <a:lnSpc>
                <a:spcPct val="117000"/>
              </a:lnSpc>
            </a:pPr>
            <a:endParaRPr lang="en-US" altLang="en-US" sz="500" dirty="0"/>
          </a:p>
          <a:p>
            <a:pPr marL="1555115" algn="l" rtl="0" eaLnBrk="0">
              <a:lnSpc>
                <a:spcPts val="5410"/>
              </a:lnSpc>
              <a:spcBef>
                <a:spcPts val="5"/>
              </a:spcBef>
            </a:pPr>
            <a:r>
              <a:rPr sz="3600" kern="0" spc="50" baseline="81000" dirty="0">
                <a:ln w="871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</a:t>
            </a:r>
            <a:r>
              <a:rPr sz="2300" kern="0" spc="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</a:t>
            </a:r>
            <a:r>
              <a:rPr sz="2300" kern="0" spc="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</a:t>
            </a:r>
            <a:r>
              <a:rPr sz="3600" kern="0" spc="50" baseline="-40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从0到9，并查找</a:t>
            </a:r>
            <a:r>
              <a:rPr sz="3600" kern="0" spc="0" baseline="-40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Baby</a:t>
            </a:r>
            <a:r>
              <a:rPr sz="2300" kern="0" spc="-9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3600" kern="0" spc="0" baseline="-40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steps</a:t>
            </a:r>
            <a:r>
              <a:rPr sz="3600" kern="0" spc="50" baseline="-40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表中是</a:t>
            </a:r>
            <a:r>
              <a:rPr sz="3600" kern="0" spc="40" baseline="-40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否有匹配的值</a:t>
            </a:r>
            <a:endParaRPr lang="en-US" altLang="en-US" sz="3600" baseline="-4000" dirty="0"/>
          </a:p>
        </p:txBody>
      </p:sp>
      <p:sp>
        <p:nvSpPr>
          <p:cNvPr id="366" name="textbox 366"/>
          <p:cNvSpPr/>
          <p:nvPr/>
        </p:nvSpPr>
        <p:spPr>
          <a:xfrm>
            <a:off x="2746679" y="5645581"/>
            <a:ext cx="2124710" cy="3708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d</a:t>
            </a:r>
            <a:r>
              <a:rPr sz="2300" kern="0" spc="28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101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对于每个i</a:t>
            </a:r>
            <a:endParaRPr lang="en-US" altLang="en-US" sz="2300" dirty="0"/>
          </a:p>
        </p:txBody>
      </p:sp>
      <p:sp>
        <p:nvSpPr>
          <p:cNvPr id="368" name="textbox 368"/>
          <p:cNvSpPr/>
          <p:nvPr/>
        </p:nvSpPr>
        <p:spPr>
          <a:xfrm>
            <a:off x="2737789" y="5262676"/>
            <a:ext cx="2150110" cy="3625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2300" kern="0" spc="0" dirty="0">
                <a:ln w="871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eps</a:t>
            </a:r>
            <a:r>
              <a:rPr sz="2300" kern="0" spc="100" dirty="0">
                <a:ln w="871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并查找匹配:</a:t>
            </a:r>
            <a:endParaRPr lang="en-US" altLang="en-US" sz="2300" dirty="0"/>
          </a:p>
        </p:txBody>
      </p:sp>
      <p:pic>
        <p:nvPicPr>
          <p:cNvPr id="370" name="picture 3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2584119" y="5275376"/>
            <a:ext cx="181711" cy="646861"/>
          </a:xfrm>
          <a:prstGeom prst="rect">
            <a:avLst/>
          </a:prstGeom>
        </p:spPr>
      </p:pic>
      <p:pic>
        <p:nvPicPr>
          <p:cNvPr id="372" name="picture 3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2363419" y="5275376"/>
            <a:ext cx="241096" cy="644728"/>
          </a:xfrm>
          <a:prstGeom prst="rect">
            <a:avLst/>
          </a:prstGeom>
        </p:spPr>
      </p:pic>
      <p:sp>
        <p:nvSpPr>
          <p:cNvPr id="374" name="textbox 374"/>
          <p:cNvSpPr/>
          <p:nvPr/>
        </p:nvSpPr>
        <p:spPr>
          <a:xfrm>
            <a:off x="2045017" y="5640704"/>
            <a:ext cx="216534" cy="2336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0000"/>
              </a:lnSpc>
            </a:pPr>
            <a:r>
              <a:rPr sz="1700" kern="0" spc="3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0i</a:t>
            </a:r>
            <a:endParaRPr lang="en-US" altLang="en-US" sz="1700" dirty="0"/>
          </a:p>
        </p:txBody>
      </p:sp>
      <p:sp>
        <p:nvSpPr>
          <p:cNvPr id="376" name="textbox 376"/>
          <p:cNvSpPr/>
          <p:nvPr/>
        </p:nvSpPr>
        <p:spPr>
          <a:xfrm>
            <a:off x="2078278" y="5378196"/>
            <a:ext cx="168910" cy="2419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700"/>
              </a:lnSpc>
            </a:pPr>
            <a:r>
              <a:rPr sz="2300" kern="0" spc="-10" dirty="0">
                <a:ln w="871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</a:t>
            </a:r>
            <a:endParaRPr lang="en-US" altLang="en-US" sz="2300" dirty="0"/>
          </a:p>
        </p:txBody>
      </p:sp>
      <p:pic>
        <p:nvPicPr>
          <p:cNvPr id="378" name="picture 3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769776" y="5275376"/>
            <a:ext cx="310483" cy="682066"/>
          </a:xfrm>
          <a:prstGeom prst="rect">
            <a:avLst/>
          </a:prstGeom>
        </p:spPr>
      </p:pic>
      <p:sp>
        <p:nvSpPr>
          <p:cNvPr id="380" name="textbox 380"/>
          <p:cNvSpPr/>
          <p:nvPr/>
        </p:nvSpPr>
        <p:spPr>
          <a:xfrm>
            <a:off x="1556511" y="5760491"/>
            <a:ext cx="207645" cy="2451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725"/>
              </a:lnSpc>
            </a:pPr>
            <a:r>
              <a:rPr sz="2300" kern="0" spc="28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endParaRPr lang="en-US" altLang="en-US" sz="2300" dirty="0"/>
          </a:p>
        </p:txBody>
      </p:sp>
      <p:sp>
        <p:nvSpPr>
          <p:cNvPr id="382" name="textbox 382"/>
          <p:cNvSpPr/>
          <p:nvPr/>
        </p:nvSpPr>
        <p:spPr>
          <a:xfrm>
            <a:off x="1616049" y="5310835"/>
            <a:ext cx="170179" cy="309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2300" kern="0" spc="-10" dirty="0">
                <a:ln w="871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</a:t>
            </a:r>
            <a:endParaRPr lang="en-US" altLang="en-US" sz="2300" dirty="0"/>
          </a:p>
        </p:txBody>
      </p:sp>
      <p:sp>
        <p:nvSpPr>
          <p:cNvPr id="384" name="textbox 384"/>
          <p:cNvSpPr/>
          <p:nvPr/>
        </p:nvSpPr>
        <p:spPr>
          <a:xfrm>
            <a:off x="1307388" y="5691301"/>
            <a:ext cx="184150" cy="3117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2000"/>
              </a:lnSpc>
            </a:pPr>
            <a:r>
              <a:rPr sz="2300" kern="0" spc="-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h</a:t>
            </a:r>
            <a:endParaRPr lang="en-US" altLang="en-US" sz="2300" dirty="0"/>
          </a:p>
        </p:txBody>
      </p:sp>
      <p:sp>
        <p:nvSpPr>
          <p:cNvPr id="386" name="textbox 386"/>
          <p:cNvSpPr/>
          <p:nvPr/>
        </p:nvSpPr>
        <p:spPr>
          <a:xfrm>
            <a:off x="1316075" y="5262676"/>
            <a:ext cx="316229" cy="3708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2300" kern="0" spc="-10" dirty="0">
                <a:ln w="871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</a:t>
            </a:r>
            <a:endParaRPr lang="en-US" altLang="en-US" sz="2300" dirty="0"/>
          </a:p>
        </p:txBody>
      </p:sp>
      <p:sp>
        <p:nvSpPr>
          <p:cNvPr id="388" name="textbox 388"/>
          <p:cNvSpPr/>
          <p:nvPr/>
        </p:nvSpPr>
        <p:spPr>
          <a:xfrm>
            <a:off x="1007465" y="5645581"/>
            <a:ext cx="316229" cy="3708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23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</a:t>
            </a:r>
            <a:endParaRPr lang="en-US" altLang="en-US" sz="2300" dirty="0"/>
          </a:p>
        </p:txBody>
      </p:sp>
      <p:sp>
        <p:nvSpPr>
          <p:cNvPr id="390" name="textbox 390"/>
          <p:cNvSpPr/>
          <p:nvPr/>
        </p:nvSpPr>
        <p:spPr>
          <a:xfrm>
            <a:off x="1007567" y="5262676"/>
            <a:ext cx="318770" cy="3727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2300" kern="0" spc="-10" dirty="0">
                <a:ln w="871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</a:t>
            </a:r>
            <a:endParaRPr lang="en-US" altLang="en-US" sz="2300" dirty="0"/>
          </a:p>
        </p:txBody>
      </p:sp>
      <p:sp>
        <p:nvSpPr>
          <p:cNvPr id="392" name="textbox 392"/>
          <p:cNvSpPr/>
          <p:nvPr/>
        </p:nvSpPr>
        <p:spPr>
          <a:xfrm>
            <a:off x="700227" y="5645581"/>
            <a:ext cx="318770" cy="3727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23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</a:t>
            </a:r>
            <a:endParaRPr lang="en-US" altLang="en-US" sz="2300" dirty="0"/>
          </a:p>
        </p:txBody>
      </p:sp>
      <p:sp>
        <p:nvSpPr>
          <p:cNvPr id="394" name="textbox 394"/>
          <p:cNvSpPr/>
          <p:nvPr/>
        </p:nvSpPr>
        <p:spPr>
          <a:xfrm>
            <a:off x="699008" y="5310835"/>
            <a:ext cx="321309" cy="3092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2300" kern="0" spc="0" dirty="0">
                <a:ln w="871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4.</a:t>
            </a:r>
            <a:endParaRPr lang="en-US" altLang="en-US" sz="2300" dirty="0"/>
          </a:p>
        </p:txBody>
      </p:sp>
      <p:sp>
        <p:nvSpPr>
          <p:cNvPr id="396" name="textbox 396"/>
          <p:cNvSpPr/>
          <p:nvPr/>
        </p:nvSpPr>
        <p:spPr>
          <a:xfrm>
            <a:off x="5003260" y="2479484"/>
            <a:ext cx="134620" cy="2190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algn="r" rtl="0" eaLnBrk="0">
              <a:lnSpc>
                <a:spcPct val="75000"/>
              </a:lnSpc>
            </a:pP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endParaRPr lang="en-US" altLang="en-US" sz="1700" dirty="0"/>
          </a:p>
        </p:txBody>
      </p:sp>
      <p:sp>
        <p:nvSpPr>
          <p:cNvPr id="398" name="textbox 398"/>
          <p:cNvSpPr/>
          <p:nvPr/>
        </p:nvSpPr>
        <p:spPr>
          <a:xfrm>
            <a:off x="4929566" y="2329211"/>
            <a:ext cx="118110" cy="1828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1235"/>
              </a:lnSpc>
            </a:pPr>
            <a:r>
              <a:rPr sz="1700" kern="0" spc="-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∗</a:t>
            </a:r>
            <a:endParaRPr lang="en-US" altLang="en-US" sz="1700" dirty="0"/>
          </a:p>
        </p:txBody>
      </p:sp>
      <p:sp>
        <p:nvSpPr>
          <p:cNvPr id="400" name="textbox 400"/>
          <p:cNvSpPr/>
          <p:nvPr/>
        </p:nvSpPr>
        <p:spPr>
          <a:xfrm>
            <a:off x="4267930" y="1382839"/>
            <a:ext cx="134620" cy="2190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algn="r" rtl="0" eaLnBrk="0">
              <a:lnSpc>
                <a:spcPct val="75000"/>
              </a:lnSpc>
            </a:pP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endParaRPr lang="en-US" altLang="en-US" sz="1700" dirty="0"/>
          </a:p>
        </p:txBody>
      </p:sp>
      <p:sp>
        <p:nvSpPr>
          <p:cNvPr id="402" name="textbox 402"/>
          <p:cNvSpPr/>
          <p:nvPr/>
        </p:nvSpPr>
        <p:spPr>
          <a:xfrm>
            <a:off x="4176814" y="1232566"/>
            <a:ext cx="118110" cy="1828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1235"/>
              </a:lnSpc>
            </a:pPr>
            <a:r>
              <a:rPr sz="1700" kern="0" spc="-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∗</a:t>
            </a:r>
            <a:endParaRPr lang="en-US" altLang="en-US" sz="1700" dirty="0"/>
          </a:p>
        </p:txBody>
      </p:sp>
      <p:sp>
        <p:nvSpPr>
          <p:cNvPr id="404" name="textbox 404"/>
          <p:cNvSpPr/>
          <p:nvPr/>
        </p:nvSpPr>
        <p:spPr>
          <a:xfrm>
            <a:off x="700227" y="4154487"/>
            <a:ext cx="8816975" cy="7175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5445"/>
              </a:lnSpc>
            </a:pPr>
            <a:r>
              <a:rPr sz="3600" kern="0" spc="30" baseline="180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</a:t>
            </a:r>
            <a:r>
              <a:rPr sz="3600" kern="0" spc="30" baseline="18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2600" kern="0" spc="30" baseline="57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−</a:t>
            </a:r>
            <a:r>
              <a:rPr sz="1600" kern="0" spc="-2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600" kern="0" spc="30" baseline="57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10</a:t>
            </a:r>
            <a:r>
              <a:rPr sz="1600" kern="0" spc="3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3600" kern="0" spc="30" baseline="180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sz="3600" kern="0" spc="30" baseline="210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因为</a:t>
            </a:r>
            <a:r>
              <a:rPr sz="3600" kern="0" spc="30" baseline="21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2600" kern="0" spc="30" baseline="29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100</a:t>
            </a:r>
            <a:r>
              <a:rPr sz="1600" kern="0" spc="1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</a:t>
            </a:r>
            <a:r>
              <a:rPr sz="3600" kern="0" spc="30" baseline="21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≡</a:t>
            </a:r>
            <a:r>
              <a:rPr sz="2300" kern="0" spc="37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3600" kern="0" spc="30" baseline="21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1(</a:t>
            </a:r>
            <a:r>
              <a:rPr sz="3600" kern="0" spc="0" baseline="18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mod</a:t>
            </a:r>
            <a:r>
              <a:rPr sz="2300" kern="0" spc="23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3600" kern="0" spc="30" baseline="18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101)</a:t>
            </a:r>
            <a:r>
              <a:rPr sz="2300" kern="0" spc="-2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3600" kern="0" spc="30" baseline="180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，我们有</a:t>
            </a:r>
            <a:r>
              <a:rPr sz="3600" kern="0" spc="30" baseline="18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2600" kern="0" spc="30" baseline="57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−</a:t>
            </a:r>
            <a:r>
              <a:rPr sz="1600" kern="0" spc="-19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600" kern="0" spc="30" baseline="57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10</a:t>
            </a:r>
            <a:r>
              <a:rPr sz="1600" kern="0" spc="1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</a:t>
            </a:r>
            <a:r>
              <a:rPr sz="3600" kern="0" spc="30" baseline="18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≡</a:t>
            </a:r>
            <a:r>
              <a:rPr sz="2300" kern="0" spc="2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3600" kern="0" spc="30" baseline="18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2600" kern="0" spc="30" baseline="57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90</a:t>
            </a:r>
            <a:r>
              <a:rPr sz="3600" kern="0" spc="30" baseline="18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(</a:t>
            </a:r>
            <a:r>
              <a:rPr sz="3600" kern="0" spc="0" baseline="18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mod</a:t>
            </a:r>
            <a:r>
              <a:rPr sz="2300" kern="0" spc="2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3600" kern="0" spc="30" baseline="18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101)</a:t>
            </a:r>
            <a:endParaRPr lang="en-US" altLang="en-US" sz="3600" baseline="18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picture 4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08" name="textbox 408"/>
          <p:cNvSpPr/>
          <p:nvPr/>
        </p:nvSpPr>
        <p:spPr>
          <a:xfrm>
            <a:off x="7776971" y="3797808"/>
            <a:ext cx="4067809" cy="812800"/>
          </a:xfrm>
          <a:prstGeom prst="rect">
            <a:avLst/>
          </a:prstGeom>
          <a:solidFill>
            <a:srgbClr val="D0CEC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2000"/>
              </a:lnSpc>
            </a:pPr>
            <a:endParaRPr lang="en-US" altLang="en-US" sz="700" dirty="0"/>
          </a:p>
          <a:p>
            <a:pPr algn="l" rtl="0" eaLnBrk="0">
              <a:lnSpc>
                <a:spcPct val="6000"/>
              </a:lnSpc>
            </a:pPr>
            <a:endParaRPr lang="en-US" altLang="en-US" sz="100" dirty="0"/>
          </a:p>
          <a:p>
            <a:pPr marL="14605" indent="-8255" algn="l" rtl="0" eaLnBrk="0">
              <a:lnSpc>
                <a:spcPct val="109000"/>
              </a:lnSpc>
            </a:pPr>
            <a:r>
              <a:rPr sz="1500" kern="0" spc="10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在非常大的群中，即使是</a:t>
            </a:r>
            <a:r>
              <a:rPr sz="1500" kern="0" spc="-24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500" kern="0" spc="10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O(  </a:t>
            </a:r>
            <a:r>
              <a:rPr sz="1500" kern="0" spc="1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“</a:t>
            </a:r>
            <a:r>
              <a:rPr sz="1500" kern="0" spc="10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)</a:t>
            </a:r>
            <a:r>
              <a:rPr sz="1500" kern="0" spc="10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的复</a:t>
            </a:r>
            <a:r>
              <a:rPr sz="15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杂度也可</a:t>
            </a:r>
            <a:r>
              <a:rPr sz="15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5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能导致不实际的计算时间和资源需求</a:t>
            </a:r>
            <a:endParaRPr lang="en-US" altLang="en-US" sz="1500" dirty="0"/>
          </a:p>
        </p:txBody>
      </p:sp>
      <p:sp>
        <p:nvSpPr>
          <p:cNvPr id="410" name="textbox 410"/>
          <p:cNvSpPr/>
          <p:nvPr/>
        </p:nvSpPr>
        <p:spPr>
          <a:xfrm>
            <a:off x="1245108" y="3797808"/>
            <a:ext cx="3573779" cy="786765"/>
          </a:xfrm>
          <a:prstGeom prst="rect">
            <a:avLst/>
          </a:prstGeom>
          <a:solidFill>
            <a:srgbClr val="D0CEC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marL="170815" algn="l" rtl="0" eaLnBrk="0">
              <a:lnSpc>
                <a:spcPct val="100000"/>
              </a:lnSpc>
              <a:spcBef>
                <a:spcPts val="5"/>
              </a:spcBef>
            </a:pPr>
            <a:r>
              <a:rPr sz="15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算法直观易理解，易于实现</a:t>
            </a:r>
            <a:endParaRPr lang="en-US" altLang="en-US" sz="1500" dirty="0"/>
          </a:p>
        </p:txBody>
      </p:sp>
      <p:sp>
        <p:nvSpPr>
          <p:cNvPr id="412" name="rect"/>
          <p:cNvSpPr/>
          <p:nvPr/>
        </p:nvSpPr>
        <p:spPr>
          <a:xfrm>
            <a:off x="6989064" y="2450591"/>
            <a:ext cx="3573779" cy="786384"/>
          </a:xfrm>
          <a:prstGeom prst="rect">
            <a:avLst/>
          </a:prstGeom>
          <a:solidFill>
            <a:srgbClr val="D0CEC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14" name="rect"/>
          <p:cNvSpPr/>
          <p:nvPr/>
        </p:nvSpPr>
        <p:spPr>
          <a:xfrm>
            <a:off x="457200" y="2450591"/>
            <a:ext cx="3573779" cy="755903"/>
          </a:xfrm>
          <a:prstGeom prst="rect">
            <a:avLst/>
          </a:prstGeom>
          <a:solidFill>
            <a:srgbClr val="D0CEC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16" name="path"/>
          <p:cNvSpPr/>
          <p:nvPr/>
        </p:nvSpPr>
        <p:spPr>
          <a:xfrm>
            <a:off x="5554979" y="2040635"/>
            <a:ext cx="1434084" cy="1642872"/>
          </a:xfrm>
          <a:custGeom>
            <a:avLst/>
            <a:gdLst/>
            <a:ahLst/>
            <a:cxnLst/>
            <a:rect l="0" t="0" r="0" b="0"/>
            <a:pathLst>
              <a:path w="2258" h="2587">
                <a:moveTo>
                  <a:pt x="1130" y="2587"/>
                </a:moveTo>
                <a:lnTo>
                  <a:pt x="0" y="1951"/>
                </a:lnTo>
                <a:lnTo>
                  <a:pt x="0" y="633"/>
                </a:lnTo>
                <a:lnTo>
                  <a:pt x="1130" y="0"/>
                </a:lnTo>
                <a:lnTo>
                  <a:pt x="2258" y="633"/>
                </a:lnTo>
                <a:lnTo>
                  <a:pt x="2258" y="1951"/>
                </a:lnTo>
                <a:lnTo>
                  <a:pt x="1130" y="2587"/>
                </a:lnTo>
              </a:path>
            </a:pathLst>
          </a:custGeom>
          <a:solidFill>
            <a:srgbClr val="302F2C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18" name="path"/>
          <p:cNvSpPr/>
          <p:nvPr/>
        </p:nvSpPr>
        <p:spPr>
          <a:xfrm>
            <a:off x="4030979" y="2040635"/>
            <a:ext cx="1434083" cy="1642872"/>
          </a:xfrm>
          <a:custGeom>
            <a:avLst/>
            <a:gdLst/>
            <a:ahLst/>
            <a:cxnLst/>
            <a:rect l="0" t="0" r="0" b="0"/>
            <a:pathLst>
              <a:path w="2258" h="2587">
                <a:moveTo>
                  <a:pt x="1130" y="2587"/>
                </a:moveTo>
                <a:lnTo>
                  <a:pt x="0" y="1951"/>
                </a:lnTo>
                <a:lnTo>
                  <a:pt x="0" y="633"/>
                </a:lnTo>
                <a:lnTo>
                  <a:pt x="1130" y="0"/>
                </a:lnTo>
                <a:lnTo>
                  <a:pt x="2258" y="633"/>
                </a:lnTo>
                <a:lnTo>
                  <a:pt x="2258" y="1951"/>
                </a:lnTo>
                <a:lnTo>
                  <a:pt x="1130" y="2587"/>
                </a:lnTo>
              </a:path>
            </a:pathLst>
          </a:custGeom>
          <a:solidFill>
            <a:srgbClr val="80215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0" name="path"/>
          <p:cNvSpPr/>
          <p:nvPr/>
        </p:nvSpPr>
        <p:spPr>
          <a:xfrm>
            <a:off x="4818888" y="3387852"/>
            <a:ext cx="1434083" cy="1642871"/>
          </a:xfrm>
          <a:custGeom>
            <a:avLst/>
            <a:gdLst/>
            <a:ahLst/>
            <a:cxnLst/>
            <a:rect l="0" t="0" r="0" b="0"/>
            <a:pathLst>
              <a:path w="2258" h="2587">
                <a:moveTo>
                  <a:pt x="1130" y="2587"/>
                </a:moveTo>
                <a:lnTo>
                  <a:pt x="0" y="1951"/>
                </a:lnTo>
                <a:lnTo>
                  <a:pt x="0" y="633"/>
                </a:lnTo>
                <a:lnTo>
                  <a:pt x="1130" y="0"/>
                </a:lnTo>
                <a:lnTo>
                  <a:pt x="2258" y="633"/>
                </a:lnTo>
                <a:lnTo>
                  <a:pt x="2258" y="1951"/>
                </a:lnTo>
                <a:lnTo>
                  <a:pt x="1130" y="2587"/>
                </a:lnTo>
              </a:path>
            </a:pathLst>
          </a:custGeom>
          <a:solidFill>
            <a:srgbClr val="302F2C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2" name="path"/>
          <p:cNvSpPr/>
          <p:nvPr/>
        </p:nvSpPr>
        <p:spPr>
          <a:xfrm>
            <a:off x="6342888" y="3387852"/>
            <a:ext cx="1434083" cy="1642871"/>
          </a:xfrm>
          <a:custGeom>
            <a:avLst/>
            <a:gdLst/>
            <a:ahLst/>
            <a:cxnLst/>
            <a:rect l="0" t="0" r="0" b="0"/>
            <a:pathLst>
              <a:path w="2258" h="2587">
                <a:moveTo>
                  <a:pt x="1130" y="2587"/>
                </a:moveTo>
                <a:lnTo>
                  <a:pt x="0" y="1951"/>
                </a:lnTo>
                <a:lnTo>
                  <a:pt x="0" y="633"/>
                </a:lnTo>
                <a:lnTo>
                  <a:pt x="1130" y="0"/>
                </a:lnTo>
                <a:lnTo>
                  <a:pt x="2258" y="633"/>
                </a:lnTo>
                <a:lnTo>
                  <a:pt x="2258" y="1951"/>
                </a:lnTo>
                <a:lnTo>
                  <a:pt x="1130" y="2587"/>
                </a:lnTo>
              </a:path>
            </a:pathLst>
          </a:custGeom>
          <a:solidFill>
            <a:srgbClr val="80215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24" name="textbox 424"/>
          <p:cNvSpPr/>
          <p:nvPr/>
        </p:nvSpPr>
        <p:spPr>
          <a:xfrm>
            <a:off x="6125979" y="2651219"/>
            <a:ext cx="4450079" cy="5149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4000"/>
              </a:lnSpc>
            </a:pPr>
            <a:r>
              <a:rPr sz="6700" kern="0" spc="70" baseline="-90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sz="4300" kern="0" spc="37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sz="2400" kern="0" spc="70" baseline="700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需要大量内存存储</a:t>
            </a:r>
            <a:r>
              <a:rPr sz="2400" kern="0" spc="0" baseline="700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Babysteps</a:t>
            </a:r>
            <a:r>
              <a:rPr sz="2400" kern="0" spc="70" baseline="700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的结</a:t>
            </a:r>
            <a:r>
              <a:rPr sz="2400" kern="0" spc="60" baseline="700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果</a:t>
            </a:r>
            <a:r>
              <a:rPr sz="1500" kern="0" spc="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endParaRPr lang="en-US" altLang="en-US" sz="1500" dirty="0"/>
          </a:p>
        </p:txBody>
      </p:sp>
      <p:sp>
        <p:nvSpPr>
          <p:cNvPr id="426" name="textbox 426"/>
          <p:cNvSpPr/>
          <p:nvPr/>
        </p:nvSpPr>
        <p:spPr>
          <a:xfrm>
            <a:off x="444500" y="2644506"/>
            <a:ext cx="4585334" cy="5124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3000"/>
              </a:lnSpc>
              <a:tabLst>
                <a:tab pos="181610" algn="l"/>
              </a:tabLst>
            </a:pPr>
            <a:r>
              <a:rPr sz="15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2400" kern="0" spc="-30" baseline="700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相比简单枚举，大大减少了搜索时间</a:t>
            </a:r>
            <a:r>
              <a:rPr sz="1500" kern="0" spc="-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sz="1500" kern="0" spc="-4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sz="6700" kern="0" spc="-40" baseline="-100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</a:t>
            </a:r>
            <a:endParaRPr lang="en-US" altLang="en-US" sz="6700" baseline="-10000" dirty="0"/>
          </a:p>
        </p:txBody>
      </p:sp>
      <p:sp>
        <p:nvSpPr>
          <p:cNvPr id="428" name="textbox 428"/>
          <p:cNvSpPr/>
          <p:nvPr/>
        </p:nvSpPr>
        <p:spPr>
          <a:xfrm>
            <a:off x="4997183" y="234010"/>
            <a:ext cx="2271395" cy="5499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3500" kern="0" spc="30" dirty="0">
                <a:ln w="13075" cap="flat" cmpd="sng">
                  <a:solidFill>
                    <a:srgbClr val="802157">
                      <a:alpha val="100000"/>
                    </a:srgbClr>
                  </a:solidFill>
                  <a:prstDash val="solid"/>
                  <a:bevel/>
                </a:ln>
                <a:solidFill>
                  <a:srgbClr val="802157">
                    <a:alpha val="100000"/>
                  </a:srgb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算法优缺点</a:t>
            </a:r>
            <a:endParaRPr lang="en-US" altLang="en-US" sz="3500" dirty="0"/>
          </a:p>
        </p:txBody>
      </p:sp>
      <p:pic>
        <p:nvPicPr>
          <p:cNvPr id="430" name="picture 4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156292" y="143781"/>
            <a:ext cx="1668879" cy="589078"/>
          </a:xfrm>
          <a:prstGeom prst="rect">
            <a:avLst/>
          </a:prstGeom>
        </p:spPr>
      </p:pic>
      <p:sp>
        <p:nvSpPr>
          <p:cNvPr id="432" name="textbox 432"/>
          <p:cNvSpPr/>
          <p:nvPr/>
        </p:nvSpPr>
        <p:spPr>
          <a:xfrm>
            <a:off x="5419791" y="3979478"/>
            <a:ext cx="1922145" cy="5664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4400" kern="0" spc="45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sz="4400" kern="0" spc="17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sz="4400" kern="0" spc="45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endParaRPr lang="en-US" altLang="en-US" sz="4400" dirty="0"/>
          </a:p>
        </p:txBody>
      </p:sp>
      <p:sp>
        <p:nvSpPr>
          <p:cNvPr id="434" name="path"/>
          <p:cNvSpPr/>
          <p:nvPr/>
        </p:nvSpPr>
        <p:spPr>
          <a:xfrm>
            <a:off x="193675" y="862329"/>
            <a:ext cx="11803379" cy="7620"/>
          </a:xfrm>
          <a:custGeom>
            <a:avLst/>
            <a:gdLst/>
            <a:ahLst/>
            <a:cxnLst/>
            <a:rect l="0" t="0" r="0" b="0"/>
            <a:pathLst>
              <a:path w="18587" h="12">
                <a:moveTo>
                  <a:pt x="18587" y="12"/>
                </a:moveTo>
                <a:lnTo>
                  <a:pt x="0" y="12"/>
                </a:lnTo>
                <a:lnTo>
                  <a:pt x="0" y="0"/>
                </a:lnTo>
                <a:lnTo>
                  <a:pt x="18587" y="0"/>
                </a:lnTo>
                <a:lnTo>
                  <a:pt x="18587" y="12"/>
                </a:lnTo>
              </a:path>
            </a:pathLst>
          </a:cu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picture 4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38" name="textbox 438"/>
          <p:cNvSpPr/>
          <p:nvPr/>
        </p:nvSpPr>
        <p:spPr>
          <a:xfrm>
            <a:off x="985266" y="1119352"/>
            <a:ext cx="2935604" cy="30283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3970" algn="l" rtl="0" eaLnBrk="0">
              <a:lnSpc>
                <a:spcPct val="100000"/>
              </a:lnSpc>
            </a:pPr>
            <a:r>
              <a:rPr sz="1700" kern="0" spc="5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密码学：</a:t>
            </a:r>
            <a:endParaRPr lang="en-US" altLang="en-US" sz="1700" dirty="0"/>
          </a:p>
          <a:p>
            <a:pPr marL="12700" indent="-635" algn="l" rtl="0" eaLnBrk="0">
              <a:lnSpc>
                <a:spcPct val="105000"/>
              </a:lnSpc>
              <a:spcBef>
                <a:spcPts val="90"/>
              </a:spcBef>
            </a:pPr>
            <a:r>
              <a:rPr sz="17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在公钥加密和数字签名算法</a:t>
            </a:r>
            <a:r>
              <a:rPr sz="1700" kern="0" spc="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1700" kern="0" spc="1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中，如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ElGamal</a:t>
            </a:r>
            <a:r>
              <a:rPr sz="1700" kern="0" spc="1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ECC</a:t>
            </a:r>
            <a:r>
              <a:rPr sz="1700" kern="0" spc="1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（椭圆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1700" kern="0" spc="8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曲线密码学</a:t>
            </a:r>
            <a:r>
              <a:rPr sz="1700" kern="0" spc="15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），</a:t>
            </a:r>
            <a:r>
              <a:rPr sz="1700" kern="0" spc="8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离散对数问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17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题的难解性是这些系统安全</a:t>
            </a:r>
            <a:r>
              <a:rPr sz="1700" kern="0" spc="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性的基础。</a:t>
            </a:r>
            <a:endParaRPr lang="en-US" altLang="en-US" sz="1700" dirty="0"/>
          </a:p>
          <a:p>
            <a:pPr marL="19050" indent="6350" algn="l" rtl="0" eaLnBrk="0">
              <a:lnSpc>
                <a:spcPct val="103000"/>
              </a:lnSpc>
              <a:spcBef>
                <a:spcPts val="290"/>
              </a:spcBef>
            </a:pP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Babystep</a:t>
            </a:r>
            <a:r>
              <a:rPr sz="1700" kern="0" spc="24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-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Giantstep</a:t>
            </a:r>
            <a:r>
              <a:rPr sz="1700" kern="0" spc="24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方法可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以用于测试这些系统的强度， </a:t>
            </a:r>
            <a:r>
              <a:rPr sz="17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即评估在给定基元和目标</a:t>
            </a:r>
            <a:r>
              <a:rPr sz="1700" kern="0" spc="8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值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17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的情况下，计算离散对数</a:t>
            </a:r>
            <a:r>
              <a:rPr sz="1700" kern="0" spc="8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1700" kern="0" spc="5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实际难度。</a:t>
            </a:r>
            <a:endParaRPr lang="en-US" altLang="en-US" sz="1700" dirty="0"/>
          </a:p>
        </p:txBody>
      </p:sp>
      <p:sp>
        <p:nvSpPr>
          <p:cNvPr id="440" name="textbox 440"/>
          <p:cNvSpPr/>
          <p:nvPr/>
        </p:nvSpPr>
        <p:spPr>
          <a:xfrm>
            <a:off x="4431055" y="1098397"/>
            <a:ext cx="2794000" cy="19297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3335" algn="l" rtl="0" eaLnBrk="0">
              <a:lnSpc>
                <a:spcPct val="100000"/>
              </a:lnSpc>
            </a:pP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密钥交换协议：</a:t>
            </a:r>
            <a:endParaRPr lang="en-US" altLang="en-US" sz="1700" dirty="0"/>
          </a:p>
          <a:p>
            <a:pPr marL="13335" indent="2540" algn="l" rtl="0" eaLnBrk="0">
              <a:lnSpc>
                <a:spcPct val="102000"/>
              </a:lnSpc>
              <a:spcBef>
                <a:spcPts val="230"/>
              </a:spcBef>
            </a:pPr>
            <a:r>
              <a:rPr sz="1700" kern="0" spc="1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如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Diffie</a:t>
            </a:r>
            <a:r>
              <a:rPr sz="1700" kern="0" spc="1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-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Hellman</a:t>
            </a:r>
            <a:r>
              <a:rPr sz="1700" kern="0" spc="1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密钥交换，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其安全性同样依赖于离散对</a:t>
            </a:r>
            <a:r>
              <a:rPr sz="1700" kern="0" spc="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数问题的计算难度。使用</a:t>
            </a:r>
            <a:endParaRPr lang="en-US" altLang="en-US" sz="1700" dirty="0"/>
          </a:p>
          <a:p>
            <a:pPr marL="12700" indent="12065" algn="l" rtl="0" eaLnBrk="0">
              <a:lnSpc>
                <a:spcPct val="102000"/>
              </a:lnSpc>
              <a:spcBef>
                <a:spcPts val="240"/>
              </a:spcBef>
            </a:pP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Babystep</a:t>
            </a:r>
            <a:r>
              <a:rPr sz="1700" kern="0" spc="24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-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Giantstep</a:t>
            </a:r>
            <a:r>
              <a:rPr sz="1700" kern="0" spc="24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可以评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17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估在实际应用中该问题的解</a:t>
            </a:r>
            <a:r>
              <a:rPr sz="1700" kern="0" spc="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决效率和安全性。</a:t>
            </a:r>
            <a:endParaRPr lang="en-US" altLang="en-US" sz="1700" dirty="0"/>
          </a:p>
        </p:txBody>
      </p:sp>
      <p:pic>
        <p:nvPicPr>
          <p:cNvPr id="442" name="picture 4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981188" y="4572000"/>
            <a:ext cx="3012947" cy="1679447"/>
          </a:xfrm>
          <a:prstGeom prst="rect">
            <a:avLst/>
          </a:prstGeom>
        </p:spPr>
      </p:pic>
      <p:pic>
        <p:nvPicPr>
          <p:cNvPr id="444" name="picture 4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99160" y="4572000"/>
            <a:ext cx="2945892" cy="1699260"/>
          </a:xfrm>
          <a:prstGeom prst="rect">
            <a:avLst/>
          </a:prstGeom>
        </p:spPr>
      </p:pic>
      <p:pic>
        <p:nvPicPr>
          <p:cNvPr id="446" name="picture 4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376928" y="4572000"/>
            <a:ext cx="2976371" cy="1679447"/>
          </a:xfrm>
          <a:prstGeom prst="rect">
            <a:avLst/>
          </a:prstGeom>
        </p:spPr>
      </p:pic>
      <p:sp>
        <p:nvSpPr>
          <p:cNvPr id="448" name="textbox 448"/>
          <p:cNvSpPr/>
          <p:nvPr/>
        </p:nvSpPr>
        <p:spPr>
          <a:xfrm>
            <a:off x="7935341" y="1116812"/>
            <a:ext cx="2989579" cy="16554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5240" algn="l" rtl="0" eaLnBrk="0">
              <a:lnSpc>
                <a:spcPct val="100000"/>
              </a:lnSpc>
            </a:pP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编码理论：</a:t>
            </a:r>
            <a:endParaRPr lang="en-US" altLang="en-US" sz="1700" dirty="0"/>
          </a:p>
          <a:p>
            <a:pPr marL="13970" indent="-1270" algn="l" rtl="0" eaLnBrk="0">
              <a:lnSpc>
                <a:spcPct val="105000"/>
              </a:lnSpc>
              <a:spcBef>
                <a:spcPts val="90"/>
              </a:spcBef>
            </a:pPr>
            <a:r>
              <a:rPr sz="17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在某些编码算法的设计和分析</a:t>
            </a:r>
            <a:r>
              <a:rPr sz="1700" kern="0" spc="5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中，需要解决类似于离散对数</a:t>
            </a:r>
            <a:r>
              <a:rPr sz="1700" kern="0" spc="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的问题。这种方法提供了一种</a:t>
            </a:r>
            <a:r>
              <a:rPr sz="1700" kern="0" spc="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有效的解决方案来分析和优化</a:t>
            </a:r>
            <a:r>
              <a:rPr sz="1700" kern="0" spc="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这些算法。</a:t>
            </a:r>
            <a:endParaRPr lang="en-US" altLang="en-US" sz="1700" dirty="0"/>
          </a:p>
        </p:txBody>
      </p:sp>
      <p:pic>
        <p:nvPicPr>
          <p:cNvPr id="450" name="picture 4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156292" y="143781"/>
            <a:ext cx="1668879" cy="589078"/>
          </a:xfrm>
          <a:prstGeom prst="rect">
            <a:avLst/>
          </a:prstGeom>
        </p:spPr>
      </p:pic>
      <p:sp>
        <p:nvSpPr>
          <p:cNvPr id="452" name="textbox 452"/>
          <p:cNvSpPr/>
          <p:nvPr/>
        </p:nvSpPr>
        <p:spPr>
          <a:xfrm>
            <a:off x="5095569" y="252424"/>
            <a:ext cx="1816735" cy="5549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3500" kern="0" spc="20" dirty="0">
                <a:ln w="13075" cap="flat" cmpd="sng">
                  <a:solidFill>
                    <a:srgbClr val="802157">
                      <a:alpha val="100000"/>
                    </a:srgbClr>
                  </a:solidFill>
                  <a:prstDash val="solid"/>
                  <a:bevel/>
                </a:ln>
                <a:solidFill>
                  <a:srgbClr val="802157">
                    <a:alpha val="100000"/>
                  </a:srgb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应用领域</a:t>
            </a:r>
            <a:endParaRPr lang="en-US" altLang="en-US" sz="3500" dirty="0"/>
          </a:p>
        </p:txBody>
      </p:sp>
      <p:sp>
        <p:nvSpPr>
          <p:cNvPr id="454" name="path"/>
          <p:cNvSpPr/>
          <p:nvPr/>
        </p:nvSpPr>
        <p:spPr>
          <a:xfrm>
            <a:off x="193675" y="862329"/>
            <a:ext cx="11803379" cy="7620"/>
          </a:xfrm>
          <a:custGeom>
            <a:avLst/>
            <a:gdLst/>
            <a:ahLst/>
            <a:cxnLst/>
            <a:rect l="0" t="0" r="0" b="0"/>
            <a:pathLst>
              <a:path w="18587" h="12">
                <a:moveTo>
                  <a:pt x="18587" y="12"/>
                </a:moveTo>
                <a:lnTo>
                  <a:pt x="0" y="12"/>
                </a:lnTo>
                <a:lnTo>
                  <a:pt x="0" y="0"/>
                </a:lnTo>
                <a:lnTo>
                  <a:pt x="18587" y="0"/>
                </a:lnTo>
                <a:lnTo>
                  <a:pt x="18587" y="12"/>
                </a:lnTo>
              </a:path>
            </a:pathLst>
          </a:cu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picture 4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58" name="rect"/>
          <p:cNvSpPr/>
          <p:nvPr/>
        </p:nvSpPr>
        <p:spPr>
          <a:xfrm>
            <a:off x="152400" y="304800"/>
            <a:ext cx="12039600" cy="6553200"/>
          </a:xfrm>
          <a:prstGeom prst="rect">
            <a:avLst/>
          </a:prstGeom>
          <a:solidFill>
            <a:srgbClr val="EEEEE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60" name="textbox 460"/>
          <p:cNvSpPr/>
          <p:nvPr/>
        </p:nvSpPr>
        <p:spPr>
          <a:xfrm>
            <a:off x="4037380" y="2196147"/>
            <a:ext cx="3429634" cy="22047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59000"/>
              </a:lnSpc>
            </a:pPr>
            <a:endParaRPr lang="en-US" altLang="en-US" sz="100" dirty="0"/>
          </a:p>
          <a:p>
            <a:pPr marL="1013460" algn="l" rtl="0" eaLnBrk="0">
              <a:lnSpc>
                <a:spcPct val="77000"/>
              </a:lnSpc>
            </a:pPr>
            <a:r>
              <a:rPr sz="7400" kern="0" spc="-10" dirty="0">
                <a:solidFill>
                  <a:srgbClr val="802157">
                    <a:alpha val="100000"/>
                  </a:srgbClr>
                </a:solidFill>
                <a:latin typeface="Segoe Print" panose="02000600000000000000"/>
                <a:ea typeface="Segoe Print" panose="02000600000000000000"/>
                <a:cs typeface="Segoe Print" panose="02000600000000000000"/>
              </a:rPr>
              <a:t>02</a:t>
            </a:r>
            <a:endParaRPr lang="en-US" altLang="en-US" sz="74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03000"/>
              </a:lnSpc>
            </a:pPr>
            <a:endParaRPr lang="en-US" altLang="en-US" sz="1000" dirty="0"/>
          </a:p>
          <a:p>
            <a:pPr algn="l" rtl="0" eaLnBrk="0">
              <a:lnSpc>
                <a:spcPct val="107000"/>
              </a:lnSpc>
            </a:pPr>
            <a:endParaRPr lang="en-US" altLang="en-US" sz="1100" dirty="0"/>
          </a:p>
          <a:p>
            <a:pPr algn="l" rtl="0" eaLnBrk="0">
              <a:lnSpc>
                <a:spcPct val="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4700" kern="0" spc="0" dirty="0">
                <a:solidFill>
                  <a:srgbClr val="802157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pollard</a:t>
            </a:r>
            <a:r>
              <a:rPr sz="4700" kern="0" spc="130" dirty="0">
                <a:solidFill>
                  <a:srgbClr val="802157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ρ</a:t>
            </a:r>
            <a:r>
              <a:rPr sz="4700" kern="0" spc="130" dirty="0">
                <a:solidFill>
                  <a:srgbClr val="802157">
                    <a:alpha val="100000"/>
                  </a:srgb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算法</a:t>
            </a:r>
            <a:endParaRPr lang="en-US" altLang="en-US" sz="4700" dirty="0"/>
          </a:p>
        </p:txBody>
      </p:sp>
      <p:pic>
        <p:nvPicPr>
          <p:cNvPr id="462" name="picture 4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82160" y="283178"/>
            <a:ext cx="1128886" cy="11218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2"/>
          <p:cNvSpPr/>
          <p:nvPr/>
        </p:nvSpPr>
        <p:spPr>
          <a:xfrm>
            <a:off x="4568548" y="979499"/>
            <a:ext cx="4300854" cy="4020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16205" algn="l" rtl="0" eaLnBrk="0">
              <a:lnSpc>
                <a:spcPts val="4105"/>
              </a:lnSpc>
            </a:pPr>
            <a:r>
              <a:rPr sz="3400" kern="0" spc="-230" dirty="0">
                <a:solidFill>
                  <a:srgbClr val="802157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目录</a:t>
            </a:r>
            <a:endParaRPr lang="en-US" altLang="en-US" sz="3400" dirty="0"/>
          </a:p>
          <a:p>
            <a:pPr algn="l" rtl="0" eaLnBrk="0">
              <a:lnSpc>
                <a:spcPct val="127000"/>
              </a:lnSpc>
            </a:pPr>
            <a:endParaRPr lang="en-US" altLang="en-US" sz="1000" dirty="0"/>
          </a:p>
          <a:p>
            <a:pPr algn="l" rtl="0" eaLnBrk="0">
              <a:lnSpc>
                <a:spcPct val="128000"/>
              </a:lnSpc>
            </a:pPr>
            <a:endParaRPr lang="en-US" altLang="en-US" sz="1000" dirty="0"/>
          </a:p>
          <a:p>
            <a:pPr marL="19050" algn="l" rtl="0" eaLnBrk="0">
              <a:lnSpc>
                <a:spcPct val="80000"/>
              </a:lnSpc>
              <a:spcBef>
                <a:spcPts val="965"/>
              </a:spcBef>
            </a:pPr>
            <a:r>
              <a:rPr sz="4900" b="1" kern="0" spc="40" baseline="-5000" dirty="0">
                <a:solidFill>
                  <a:srgbClr val="802157">
                    <a:alpha val="100000"/>
                  </a:srgbClr>
                </a:solidFill>
                <a:latin typeface="Segoe Print" panose="02000600000000000000"/>
                <a:ea typeface="Segoe Print" panose="02000600000000000000"/>
                <a:cs typeface="Segoe Print" panose="02000600000000000000"/>
              </a:rPr>
              <a:t>01</a:t>
            </a:r>
            <a:r>
              <a:rPr sz="3100" b="1" kern="0" spc="10" dirty="0">
                <a:solidFill>
                  <a:srgbClr val="802157">
                    <a:alpha val="100000"/>
                  </a:srgbClr>
                </a:solidFill>
                <a:latin typeface="Segoe Print" panose="02000600000000000000"/>
                <a:ea typeface="Segoe Print" panose="02000600000000000000"/>
                <a:cs typeface="Segoe Print" panose="02000600000000000000"/>
              </a:rPr>
              <a:t>      </a:t>
            </a:r>
            <a:r>
              <a:rPr sz="2300" kern="0" spc="40" dirty="0">
                <a:ln w="871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分工安排</a:t>
            </a:r>
            <a:endParaRPr lang="en-US" altLang="en-US" sz="2300" dirty="0"/>
          </a:p>
          <a:p>
            <a:pPr algn="l" rtl="0" eaLnBrk="0">
              <a:lnSpc>
                <a:spcPct val="114000"/>
              </a:lnSpc>
            </a:pPr>
            <a:endParaRPr lang="en-US" altLang="en-US" sz="1000" dirty="0"/>
          </a:p>
          <a:p>
            <a:pPr algn="l" rtl="0" eaLnBrk="0">
              <a:lnSpc>
                <a:spcPct val="114000"/>
              </a:lnSpc>
            </a:pPr>
            <a:endParaRPr lang="en-US" altLang="en-US" sz="1000" dirty="0"/>
          </a:p>
          <a:p>
            <a:pPr marL="12700" algn="l" rtl="0" eaLnBrk="0">
              <a:lnSpc>
                <a:spcPct val="82000"/>
              </a:lnSpc>
              <a:spcBef>
                <a:spcPts val="960"/>
              </a:spcBef>
            </a:pPr>
            <a:r>
              <a:rPr sz="4900" b="1" kern="0" spc="0" baseline="-5000" dirty="0">
                <a:solidFill>
                  <a:srgbClr val="802157">
                    <a:alpha val="100000"/>
                  </a:srgbClr>
                </a:solidFill>
                <a:latin typeface="Segoe Print" panose="02000600000000000000"/>
                <a:ea typeface="Segoe Print" panose="02000600000000000000"/>
                <a:cs typeface="Segoe Print" panose="02000600000000000000"/>
              </a:rPr>
              <a:t>02</a:t>
            </a:r>
            <a:r>
              <a:rPr sz="3100" b="1" kern="0" spc="50" dirty="0">
                <a:solidFill>
                  <a:srgbClr val="802157">
                    <a:alpha val="100000"/>
                  </a:srgbClr>
                </a:solidFill>
                <a:latin typeface="Segoe Print" panose="02000600000000000000"/>
                <a:ea typeface="Segoe Print" panose="02000600000000000000"/>
                <a:cs typeface="Segoe Print" panose="02000600000000000000"/>
              </a:rPr>
              <a:t>      </a:t>
            </a:r>
            <a:r>
              <a:rPr sz="2300" kern="0" spc="0" dirty="0">
                <a:ln w="871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问题介绍</a:t>
            </a:r>
            <a:endParaRPr lang="en-US" altLang="en-US" sz="23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marL="19050" algn="l" rtl="0" eaLnBrk="0">
              <a:lnSpc>
                <a:spcPct val="80000"/>
              </a:lnSpc>
              <a:spcBef>
                <a:spcPts val="965"/>
              </a:spcBef>
            </a:pPr>
            <a:r>
              <a:rPr sz="4900" b="1" kern="0" spc="50" baseline="-6000" dirty="0">
                <a:solidFill>
                  <a:srgbClr val="802157">
                    <a:alpha val="100000"/>
                  </a:srgbClr>
                </a:solidFill>
                <a:latin typeface="Segoe Print" panose="02000600000000000000"/>
                <a:ea typeface="Segoe Print" panose="02000600000000000000"/>
                <a:cs typeface="Segoe Print" panose="02000600000000000000"/>
              </a:rPr>
              <a:t>03</a:t>
            </a:r>
            <a:r>
              <a:rPr sz="3100" b="1" kern="0" spc="10" dirty="0">
                <a:solidFill>
                  <a:srgbClr val="802157">
                    <a:alpha val="100000"/>
                  </a:srgbClr>
                </a:solidFill>
                <a:latin typeface="Segoe Print" panose="02000600000000000000"/>
                <a:ea typeface="Segoe Print" panose="02000600000000000000"/>
                <a:cs typeface="Segoe Print" panose="02000600000000000000"/>
              </a:rPr>
              <a:t>      </a:t>
            </a:r>
            <a:r>
              <a:rPr sz="2300" kern="0" spc="50" dirty="0">
                <a:ln w="871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求解算法分析</a:t>
            </a:r>
            <a:endParaRPr lang="en-US" altLang="en-US" sz="23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1000" dirty="0"/>
          </a:p>
          <a:p>
            <a:pPr algn="l" rtl="0" eaLnBrk="0">
              <a:lnSpc>
                <a:spcPct val="113000"/>
              </a:lnSpc>
            </a:pPr>
            <a:endParaRPr lang="en-US" altLang="en-US" sz="700" dirty="0"/>
          </a:p>
          <a:p>
            <a:pPr marL="12700" algn="l" rtl="0" eaLnBrk="0">
              <a:lnSpc>
                <a:spcPct val="82000"/>
              </a:lnSpc>
              <a:spcBef>
                <a:spcPts val="5"/>
              </a:spcBef>
            </a:pPr>
            <a:r>
              <a:rPr sz="4900" b="1" kern="0" spc="60" baseline="-6000" dirty="0">
                <a:solidFill>
                  <a:srgbClr val="802157">
                    <a:alpha val="100000"/>
                  </a:srgbClr>
                </a:solidFill>
                <a:latin typeface="Segoe Print" panose="02000600000000000000"/>
                <a:ea typeface="Segoe Print" panose="02000600000000000000"/>
                <a:cs typeface="Segoe Print" panose="02000600000000000000"/>
              </a:rPr>
              <a:t>04</a:t>
            </a:r>
            <a:r>
              <a:rPr sz="3100" b="1" kern="0" spc="30" dirty="0">
                <a:solidFill>
                  <a:srgbClr val="802157">
                    <a:alpha val="100000"/>
                  </a:srgbClr>
                </a:solidFill>
                <a:latin typeface="Segoe Print" panose="02000600000000000000"/>
                <a:ea typeface="Segoe Print" panose="02000600000000000000"/>
                <a:cs typeface="Segoe Print" panose="02000600000000000000"/>
              </a:rPr>
              <a:t>      </a:t>
            </a:r>
            <a:r>
              <a:rPr sz="2300" kern="0" spc="60" dirty="0">
                <a:ln w="8717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离散对数问题的应用</a:t>
            </a:r>
            <a:endParaRPr lang="en-US" altLang="en-US" sz="2300" dirty="0"/>
          </a:p>
        </p:txBody>
      </p:sp>
      <p:sp>
        <p:nvSpPr>
          <p:cNvPr id="14" name="path"/>
          <p:cNvSpPr/>
          <p:nvPr/>
        </p:nvSpPr>
        <p:spPr>
          <a:xfrm>
            <a:off x="6014146" y="4523523"/>
            <a:ext cx="9524" cy="395998"/>
          </a:xfrm>
          <a:custGeom>
            <a:avLst/>
            <a:gdLst/>
            <a:ahLst/>
            <a:cxnLst/>
            <a:rect l="0" t="0" r="0" b="0"/>
            <a:pathLst>
              <a:path w="14" h="623">
                <a:moveTo>
                  <a:pt x="14" y="623"/>
                </a:moveTo>
                <a:lnTo>
                  <a:pt x="0" y="623"/>
                </a:lnTo>
                <a:lnTo>
                  <a:pt x="0" y="0"/>
                </a:lnTo>
                <a:lnTo>
                  <a:pt x="14" y="0"/>
                </a:lnTo>
                <a:lnTo>
                  <a:pt x="14" y="623"/>
                </a:lnTo>
              </a:path>
            </a:pathLst>
          </a:custGeom>
          <a:solidFill>
            <a:srgbClr val="80808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6" name="path"/>
          <p:cNvSpPr/>
          <p:nvPr/>
        </p:nvSpPr>
        <p:spPr>
          <a:xfrm>
            <a:off x="6011606" y="3690556"/>
            <a:ext cx="9524" cy="395999"/>
          </a:xfrm>
          <a:custGeom>
            <a:avLst/>
            <a:gdLst/>
            <a:ahLst/>
            <a:cxnLst/>
            <a:rect l="0" t="0" r="0" b="0"/>
            <a:pathLst>
              <a:path w="14" h="623">
                <a:moveTo>
                  <a:pt x="14" y="623"/>
                </a:moveTo>
                <a:lnTo>
                  <a:pt x="0" y="623"/>
                </a:lnTo>
                <a:lnTo>
                  <a:pt x="0" y="0"/>
                </a:lnTo>
                <a:lnTo>
                  <a:pt x="14" y="0"/>
                </a:lnTo>
                <a:lnTo>
                  <a:pt x="14" y="623"/>
                </a:lnTo>
              </a:path>
            </a:pathLst>
          </a:custGeom>
          <a:solidFill>
            <a:srgbClr val="80808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8" name="path"/>
          <p:cNvSpPr/>
          <p:nvPr/>
        </p:nvSpPr>
        <p:spPr>
          <a:xfrm>
            <a:off x="5998906" y="2857575"/>
            <a:ext cx="9524" cy="395998"/>
          </a:xfrm>
          <a:custGeom>
            <a:avLst/>
            <a:gdLst/>
            <a:ahLst/>
            <a:cxnLst/>
            <a:rect l="0" t="0" r="0" b="0"/>
            <a:pathLst>
              <a:path w="14" h="623">
                <a:moveTo>
                  <a:pt x="14" y="623"/>
                </a:moveTo>
                <a:lnTo>
                  <a:pt x="0" y="623"/>
                </a:lnTo>
                <a:lnTo>
                  <a:pt x="0" y="0"/>
                </a:lnTo>
                <a:lnTo>
                  <a:pt x="14" y="0"/>
                </a:lnTo>
                <a:lnTo>
                  <a:pt x="14" y="623"/>
                </a:lnTo>
              </a:path>
            </a:pathLst>
          </a:custGeom>
          <a:solidFill>
            <a:srgbClr val="80808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20" name="path"/>
          <p:cNvSpPr/>
          <p:nvPr/>
        </p:nvSpPr>
        <p:spPr>
          <a:xfrm>
            <a:off x="6009066" y="2003335"/>
            <a:ext cx="9524" cy="395999"/>
          </a:xfrm>
          <a:custGeom>
            <a:avLst/>
            <a:gdLst/>
            <a:ahLst/>
            <a:cxnLst/>
            <a:rect l="0" t="0" r="0" b="0"/>
            <a:pathLst>
              <a:path w="14" h="623">
                <a:moveTo>
                  <a:pt x="14" y="623"/>
                </a:moveTo>
                <a:lnTo>
                  <a:pt x="0" y="623"/>
                </a:lnTo>
                <a:lnTo>
                  <a:pt x="0" y="0"/>
                </a:lnTo>
                <a:lnTo>
                  <a:pt x="14" y="0"/>
                </a:lnTo>
                <a:lnTo>
                  <a:pt x="14" y="623"/>
                </a:lnTo>
              </a:path>
            </a:pathLst>
          </a:custGeom>
          <a:solidFill>
            <a:srgbClr val="80808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picture 4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66" name="rect"/>
          <p:cNvSpPr/>
          <p:nvPr/>
        </p:nvSpPr>
        <p:spPr>
          <a:xfrm>
            <a:off x="193675" y="862329"/>
            <a:ext cx="11803379" cy="7620"/>
          </a:xfrm>
          <a:prstGeom prst="rect">
            <a:avLst/>
          </a:pr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68" name="picture 4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661995" y="83184"/>
            <a:ext cx="2530004" cy="802005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 rot="21600000">
            <a:off x="137160" y="139128"/>
            <a:ext cx="9308554" cy="625017"/>
            <a:chOff x="0" y="0"/>
            <a:chExt cx="9308554" cy="625017"/>
          </a:xfrm>
        </p:grpSpPr>
        <p:pic>
          <p:nvPicPr>
            <p:cNvPr id="470" name="picture 47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9308554" cy="625017"/>
            </a:xfrm>
            <a:prstGeom prst="rect">
              <a:avLst/>
            </a:prstGeom>
          </p:spPr>
        </p:pic>
        <p:sp>
          <p:nvSpPr>
            <p:cNvPr id="472" name="textbox 472"/>
            <p:cNvSpPr/>
            <p:nvPr/>
          </p:nvSpPr>
          <p:spPr>
            <a:xfrm>
              <a:off x="-12700" y="-12700"/>
              <a:ext cx="9334500" cy="68643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4000"/>
                </a:lnSpc>
              </a:pPr>
              <a:endParaRPr lang="en-US" altLang="en-US" sz="1000" dirty="0"/>
            </a:p>
            <a:p>
              <a:pPr marL="1424940" algn="l" rtl="0" eaLnBrk="0">
                <a:lnSpc>
                  <a:spcPts val="3375"/>
                </a:lnSpc>
                <a:spcBef>
                  <a:spcPts val="5"/>
                </a:spcBef>
              </a:pPr>
              <a:r>
                <a:rPr sz="2700" kern="0" spc="80" dirty="0">
                  <a:solidFill>
                    <a:srgbClr val="FFFFFF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&gt;</a:t>
              </a:r>
              <a:r>
                <a:rPr sz="2700" b="1" kern="0" spc="8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原理</a:t>
              </a:r>
              <a:endParaRPr lang="en-US" altLang="en-US" sz="2700" dirty="0"/>
            </a:p>
          </p:txBody>
        </p:sp>
      </p:grpSp>
      <p:pic>
        <p:nvPicPr>
          <p:cNvPr id="474" name="picture 4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551832" y="0"/>
            <a:ext cx="6640167" cy="6858000"/>
          </a:xfrm>
          <a:prstGeom prst="rect">
            <a:avLst/>
          </a:prstGeom>
        </p:spPr>
      </p:pic>
      <p:sp>
        <p:nvSpPr>
          <p:cNvPr id="476" name="textbox 476"/>
          <p:cNvSpPr/>
          <p:nvPr/>
        </p:nvSpPr>
        <p:spPr>
          <a:xfrm>
            <a:off x="622808" y="1573961"/>
            <a:ext cx="8549640" cy="16097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52000"/>
              </a:lnSpc>
            </a:pPr>
            <a:endParaRPr lang="en-US" altLang="en-US" sz="100" dirty="0"/>
          </a:p>
          <a:p>
            <a:pPr marL="12700" indent="3175" algn="l" rtl="0" eaLnBrk="0">
              <a:lnSpc>
                <a:spcPct val="111000"/>
              </a:lnSpc>
            </a:pPr>
            <a:r>
              <a:rPr sz="2300" kern="0" spc="10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算法原理：</a:t>
            </a:r>
            <a:r>
              <a:rPr sz="23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Pollard</a:t>
            </a:r>
            <a:r>
              <a:rPr sz="2300" kern="0" spc="2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300" kern="0" spc="10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ρ</a:t>
            </a:r>
            <a:r>
              <a:rPr sz="2300" kern="0" spc="10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算法利用了随机漫步和伪</a:t>
            </a:r>
            <a:r>
              <a:rPr sz="23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随机数生成的思想</a:t>
            </a:r>
            <a:r>
              <a:rPr sz="23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300" kern="0" spc="10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来寻找循环，从而实现对数值问题的求解</a:t>
            </a:r>
            <a:r>
              <a:rPr sz="23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。其核心概念是通过构</a:t>
            </a:r>
            <a:r>
              <a:rPr sz="23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300" kern="0" spc="10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造一个伪随机序列来寻找重复值，进而确</a:t>
            </a:r>
            <a:r>
              <a:rPr sz="23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定循环长度，并最终找</a:t>
            </a:r>
            <a:endParaRPr lang="en-US" altLang="en-US" sz="2300" dirty="0"/>
          </a:p>
          <a:p>
            <a:pPr marL="21590" algn="l" rtl="0" eaLnBrk="0">
              <a:lnSpc>
                <a:spcPct val="98000"/>
              </a:lnSpc>
              <a:spcBef>
                <a:spcPts val="615"/>
              </a:spcBef>
            </a:pPr>
            <a:r>
              <a:rPr sz="2300" kern="0" spc="4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到目标值。</a:t>
            </a:r>
            <a:endParaRPr lang="en-US" altLang="en-US" sz="2300" dirty="0"/>
          </a:p>
        </p:txBody>
      </p:sp>
      <p:sp>
        <p:nvSpPr>
          <p:cNvPr id="478" name="textbox 478"/>
          <p:cNvSpPr/>
          <p:nvPr/>
        </p:nvSpPr>
        <p:spPr>
          <a:xfrm>
            <a:off x="550265" y="3783520"/>
            <a:ext cx="8803005" cy="11893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4000"/>
              </a:lnSpc>
            </a:pPr>
            <a:r>
              <a:rPr sz="2300" kern="0" spc="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算法复杂度：</a:t>
            </a:r>
            <a:r>
              <a:rPr sz="23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Pollard</a:t>
            </a:r>
            <a:r>
              <a:rPr sz="2300" kern="0" spc="22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300" kern="0" spc="7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ρ</a:t>
            </a:r>
            <a:r>
              <a:rPr sz="2300" kern="0" spc="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</a:t>
            </a:r>
            <a:r>
              <a:rPr sz="2300" kern="0" spc="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的时间复杂度为。</a:t>
            </a:r>
            <a:r>
              <a:rPr sz="2300" kern="0" spc="6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</a:t>
            </a:r>
            <a:r>
              <a:rPr sz="2300" kern="0" spc="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</a:t>
            </a:r>
            <a:r>
              <a:rPr sz="2300" kern="0" spc="6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</a:t>
            </a:r>
            <a:r>
              <a:rPr sz="2300" kern="0" spc="-29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300" kern="0" spc="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，其中n为待分解</a:t>
            </a:r>
            <a:r>
              <a:rPr sz="23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2300" kern="0" spc="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数或离散对数问题的模数。其空间复杂度</a:t>
            </a:r>
            <a:r>
              <a:rPr sz="2300" kern="0" spc="5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为。</a:t>
            </a:r>
            <a:r>
              <a:rPr sz="2300" kern="0" spc="5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(1)</a:t>
            </a:r>
            <a:r>
              <a:rPr sz="2300" kern="0" spc="-29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300" kern="0" spc="5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，这使得该算法在</a:t>
            </a:r>
            <a:endParaRPr lang="en-US" altLang="en-US" sz="2300" dirty="0"/>
          </a:p>
          <a:p>
            <a:pPr algn="l" rtl="0" eaLnBrk="0">
              <a:lnSpc>
                <a:spcPct val="117000"/>
              </a:lnSpc>
            </a:pPr>
            <a:endParaRPr lang="en-US" altLang="en-US" sz="500" dirty="0"/>
          </a:p>
          <a:p>
            <a:pPr marL="15875" algn="l" rtl="0" eaLnBrk="0">
              <a:lnSpc>
                <a:spcPct val="98000"/>
              </a:lnSpc>
              <a:spcBef>
                <a:spcPts val="0"/>
              </a:spcBef>
            </a:pPr>
            <a:r>
              <a:rPr sz="2300" kern="0" spc="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处理大数时非常高效。</a:t>
            </a:r>
            <a:endParaRPr lang="en-US" altLang="en-US" sz="23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picture 4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482" name="path"/>
          <p:cNvSpPr/>
          <p:nvPr/>
        </p:nvSpPr>
        <p:spPr>
          <a:xfrm>
            <a:off x="1242199" y="4034612"/>
            <a:ext cx="2068741" cy="1718830"/>
          </a:xfrm>
          <a:custGeom>
            <a:avLst/>
            <a:gdLst/>
            <a:ahLst/>
            <a:cxnLst/>
            <a:rect l="0" t="0" r="0" b="0"/>
            <a:pathLst>
              <a:path w="3257" h="2706">
                <a:moveTo>
                  <a:pt x="2515" y="893"/>
                </a:moveTo>
                <a:lnTo>
                  <a:pt x="2514" y="822"/>
                </a:lnTo>
                <a:lnTo>
                  <a:pt x="2507" y="751"/>
                </a:lnTo>
                <a:lnTo>
                  <a:pt x="2495" y="682"/>
                </a:lnTo>
                <a:lnTo>
                  <a:pt x="2477" y="614"/>
                </a:lnTo>
                <a:lnTo>
                  <a:pt x="2454" y="548"/>
                </a:lnTo>
                <a:lnTo>
                  <a:pt x="2426" y="484"/>
                </a:lnTo>
                <a:lnTo>
                  <a:pt x="2392" y="422"/>
                </a:lnTo>
                <a:lnTo>
                  <a:pt x="2354" y="363"/>
                </a:lnTo>
                <a:lnTo>
                  <a:pt x="2311" y="308"/>
                </a:lnTo>
                <a:lnTo>
                  <a:pt x="2263" y="255"/>
                </a:lnTo>
                <a:lnTo>
                  <a:pt x="2211" y="207"/>
                </a:lnTo>
                <a:lnTo>
                  <a:pt x="2154" y="162"/>
                </a:lnTo>
                <a:lnTo>
                  <a:pt x="2093" y="123"/>
                </a:lnTo>
                <a:lnTo>
                  <a:pt x="2029" y="88"/>
                </a:lnTo>
                <a:lnTo>
                  <a:pt x="1960" y="58"/>
                </a:lnTo>
                <a:lnTo>
                  <a:pt x="1889" y="34"/>
                </a:lnTo>
                <a:lnTo>
                  <a:pt x="1818" y="16"/>
                </a:lnTo>
                <a:lnTo>
                  <a:pt x="1746" y="5"/>
                </a:lnTo>
                <a:lnTo>
                  <a:pt x="1674" y="0"/>
                </a:lnTo>
                <a:lnTo>
                  <a:pt x="1603" y="0"/>
                </a:lnTo>
                <a:lnTo>
                  <a:pt x="1532" y="7"/>
                </a:lnTo>
                <a:lnTo>
                  <a:pt x="1463" y="19"/>
                </a:lnTo>
                <a:lnTo>
                  <a:pt x="1395" y="37"/>
                </a:lnTo>
                <a:lnTo>
                  <a:pt x="1329" y="60"/>
                </a:lnTo>
                <a:lnTo>
                  <a:pt x="1265" y="88"/>
                </a:lnTo>
                <a:lnTo>
                  <a:pt x="1203" y="122"/>
                </a:lnTo>
                <a:lnTo>
                  <a:pt x="1145" y="160"/>
                </a:lnTo>
                <a:lnTo>
                  <a:pt x="1089" y="203"/>
                </a:lnTo>
                <a:lnTo>
                  <a:pt x="1037" y="251"/>
                </a:lnTo>
                <a:lnTo>
                  <a:pt x="988" y="303"/>
                </a:lnTo>
                <a:lnTo>
                  <a:pt x="944" y="359"/>
                </a:lnTo>
                <a:lnTo>
                  <a:pt x="904" y="420"/>
                </a:lnTo>
                <a:lnTo>
                  <a:pt x="869" y="485"/>
                </a:lnTo>
                <a:lnTo>
                  <a:pt x="839" y="553"/>
                </a:lnTo>
                <a:lnTo>
                  <a:pt x="815" y="624"/>
                </a:lnTo>
                <a:lnTo>
                  <a:pt x="798" y="696"/>
                </a:lnTo>
                <a:lnTo>
                  <a:pt x="786" y="768"/>
                </a:lnTo>
                <a:lnTo>
                  <a:pt x="781" y="840"/>
                </a:lnTo>
                <a:lnTo>
                  <a:pt x="782" y="911"/>
                </a:lnTo>
                <a:lnTo>
                  <a:pt x="788" y="982"/>
                </a:lnTo>
                <a:lnTo>
                  <a:pt x="800" y="1051"/>
                </a:lnTo>
                <a:lnTo>
                  <a:pt x="818" y="1119"/>
                </a:lnTo>
                <a:lnTo>
                  <a:pt x="841" y="1185"/>
                </a:lnTo>
                <a:lnTo>
                  <a:pt x="870" y="1249"/>
                </a:lnTo>
                <a:lnTo>
                  <a:pt x="903" y="1311"/>
                </a:lnTo>
                <a:lnTo>
                  <a:pt x="941" y="1370"/>
                </a:lnTo>
                <a:lnTo>
                  <a:pt x="984" y="1426"/>
                </a:lnTo>
                <a:lnTo>
                  <a:pt x="1032" y="1478"/>
                </a:lnTo>
                <a:lnTo>
                  <a:pt x="1084" y="1526"/>
                </a:lnTo>
                <a:lnTo>
                  <a:pt x="1141" y="1571"/>
                </a:lnTo>
                <a:lnTo>
                  <a:pt x="1202" y="1611"/>
                </a:lnTo>
                <a:lnTo>
                  <a:pt x="1266" y="1646"/>
                </a:lnTo>
                <a:lnTo>
                  <a:pt x="1335" y="1676"/>
                </a:lnTo>
                <a:lnTo>
                  <a:pt x="1406" y="1700"/>
                </a:lnTo>
                <a:lnTo>
                  <a:pt x="1478" y="1717"/>
                </a:lnTo>
                <a:lnTo>
                  <a:pt x="1549" y="1729"/>
                </a:lnTo>
                <a:lnTo>
                  <a:pt x="1621" y="1734"/>
                </a:lnTo>
                <a:lnTo>
                  <a:pt x="1692" y="1733"/>
                </a:lnTo>
                <a:lnTo>
                  <a:pt x="1763" y="1726"/>
                </a:lnTo>
                <a:lnTo>
                  <a:pt x="1832" y="1714"/>
                </a:lnTo>
                <a:lnTo>
                  <a:pt x="1900" y="1696"/>
                </a:lnTo>
                <a:lnTo>
                  <a:pt x="1966" y="1673"/>
                </a:lnTo>
                <a:lnTo>
                  <a:pt x="2030" y="1645"/>
                </a:lnTo>
                <a:lnTo>
                  <a:pt x="2092" y="1611"/>
                </a:lnTo>
                <a:lnTo>
                  <a:pt x="2151" y="1573"/>
                </a:lnTo>
                <a:lnTo>
                  <a:pt x="2207" y="1530"/>
                </a:lnTo>
                <a:lnTo>
                  <a:pt x="2259" y="1482"/>
                </a:lnTo>
                <a:lnTo>
                  <a:pt x="2307" y="1430"/>
                </a:lnTo>
                <a:lnTo>
                  <a:pt x="2352" y="1373"/>
                </a:lnTo>
                <a:lnTo>
                  <a:pt x="2391" y="1313"/>
                </a:lnTo>
                <a:lnTo>
                  <a:pt x="2427" y="1248"/>
                </a:lnTo>
                <a:lnTo>
                  <a:pt x="2457" y="1179"/>
                </a:lnTo>
                <a:lnTo>
                  <a:pt x="2480" y="1108"/>
                </a:lnTo>
                <a:lnTo>
                  <a:pt x="2498" y="1037"/>
                </a:lnTo>
                <a:lnTo>
                  <a:pt x="2509" y="965"/>
                </a:lnTo>
                <a:lnTo>
                  <a:pt x="2515" y="893"/>
                </a:lnTo>
              </a:path>
              <a:path w="3257" h="2706">
                <a:moveTo>
                  <a:pt x="3257" y="1077"/>
                </a:moveTo>
                <a:lnTo>
                  <a:pt x="2582" y="1077"/>
                </a:lnTo>
                <a:lnTo>
                  <a:pt x="2579" y="1152"/>
                </a:lnTo>
                <a:lnTo>
                  <a:pt x="2571" y="1225"/>
                </a:lnTo>
                <a:lnTo>
                  <a:pt x="2557" y="1296"/>
                </a:lnTo>
                <a:lnTo>
                  <a:pt x="2538" y="1365"/>
                </a:lnTo>
                <a:lnTo>
                  <a:pt x="2514" y="1432"/>
                </a:lnTo>
                <a:lnTo>
                  <a:pt x="2485" y="1497"/>
                </a:lnTo>
                <a:lnTo>
                  <a:pt x="2452" y="1558"/>
                </a:lnTo>
                <a:lnTo>
                  <a:pt x="2414" y="1618"/>
                </a:lnTo>
                <a:lnTo>
                  <a:pt x="2372" y="1674"/>
                </a:lnTo>
                <a:lnTo>
                  <a:pt x="2327" y="1726"/>
                </a:lnTo>
                <a:lnTo>
                  <a:pt x="2277" y="1776"/>
                </a:lnTo>
                <a:lnTo>
                  <a:pt x="2225" y="1821"/>
                </a:lnTo>
                <a:lnTo>
                  <a:pt x="2169" y="1863"/>
                </a:lnTo>
                <a:lnTo>
                  <a:pt x="2110" y="1901"/>
                </a:lnTo>
                <a:lnTo>
                  <a:pt x="2048" y="1934"/>
                </a:lnTo>
                <a:lnTo>
                  <a:pt x="1983" y="1963"/>
                </a:lnTo>
                <a:lnTo>
                  <a:pt x="1916" y="1987"/>
                </a:lnTo>
                <a:lnTo>
                  <a:pt x="1847" y="2006"/>
                </a:lnTo>
                <a:lnTo>
                  <a:pt x="1776" y="2019"/>
                </a:lnTo>
                <a:lnTo>
                  <a:pt x="1703" y="2028"/>
                </a:lnTo>
                <a:lnTo>
                  <a:pt x="1628" y="2031"/>
                </a:lnTo>
                <a:lnTo>
                  <a:pt x="1554" y="2028"/>
                </a:lnTo>
                <a:lnTo>
                  <a:pt x="1481" y="2019"/>
                </a:lnTo>
                <a:lnTo>
                  <a:pt x="1410" y="2006"/>
                </a:lnTo>
                <a:lnTo>
                  <a:pt x="1341" y="1987"/>
                </a:lnTo>
                <a:lnTo>
                  <a:pt x="1274" y="1963"/>
                </a:lnTo>
                <a:lnTo>
                  <a:pt x="1209" y="1934"/>
                </a:lnTo>
                <a:lnTo>
                  <a:pt x="1147" y="1901"/>
                </a:lnTo>
                <a:lnTo>
                  <a:pt x="1088" y="1863"/>
                </a:lnTo>
                <a:lnTo>
                  <a:pt x="1032" y="1821"/>
                </a:lnTo>
                <a:lnTo>
                  <a:pt x="979" y="1776"/>
                </a:lnTo>
                <a:lnTo>
                  <a:pt x="930" y="1726"/>
                </a:lnTo>
                <a:lnTo>
                  <a:pt x="884" y="1674"/>
                </a:lnTo>
                <a:lnTo>
                  <a:pt x="843" y="1618"/>
                </a:lnTo>
                <a:lnTo>
                  <a:pt x="805" y="1558"/>
                </a:lnTo>
                <a:lnTo>
                  <a:pt x="772" y="1497"/>
                </a:lnTo>
                <a:lnTo>
                  <a:pt x="743" y="1432"/>
                </a:lnTo>
                <a:lnTo>
                  <a:pt x="719" y="1365"/>
                </a:lnTo>
                <a:lnTo>
                  <a:pt x="700" y="1296"/>
                </a:lnTo>
                <a:lnTo>
                  <a:pt x="686" y="1225"/>
                </a:lnTo>
                <a:lnTo>
                  <a:pt x="678" y="1152"/>
                </a:lnTo>
                <a:lnTo>
                  <a:pt x="675" y="1077"/>
                </a:lnTo>
                <a:lnTo>
                  <a:pt x="0" y="1077"/>
                </a:lnTo>
                <a:lnTo>
                  <a:pt x="1" y="1154"/>
                </a:lnTo>
                <a:lnTo>
                  <a:pt x="7" y="1230"/>
                </a:lnTo>
                <a:lnTo>
                  <a:pt x="15" y="1304"/>
                </a:lnTo>
                <a:lnTo>
                  <a:pt x="27" y="1378"/>
                </a:lnTo>
                <a:lnTo>
                  <a:pt x="43" y="1451"/>
                </a:lnTo>
                <a:lnTo>
                  <a:pt x="61" y="1522"/>
                </a:lnTo>
                <a:lnTo>
                  <a:pt x="83" y="1592"/>
                </a:lnTo>
                <a:lnTo>
                  <a:pt x="107" y="1661"/>
                </a:lnTo>
                <a:lnTo>
                  <a:pt x="135" y="1728"/>
                </a:lnTo>
                <a:lnTo>
                  <a:pt x="165" y="1794"/>
                </a:lnTo>
                <a:lnTo>
                  <a:pt x="198" y="1858"/>
                </a:lnTo>
                <a:lnTo>
                  <a:pt x="234" y="1920"/>
                </a:lnTo>
                <a:lnTo>
                  <a:pt x="273" y="1981"/>
                </a:lnTo>
                <a:lnTo>
                  <a:pt x="314" y="2039"/>
                </a:lnTo>
                <a:lnTo>
                  <a:pt x="357" y="2096"/>
                </a:lnTo>
                <a:lnTo>
                  <a:pt x="403" y="2151"/>
                </a:lnTo>
                <a:lnTo>
                  <a:pt x="452" y="2204"/>
                </a:lnTo>
                <a:lnTo>
                  <a:pt x="502" y="2254"/>
                </a:lnTo>
                <a:lnTo>
                  <a:pt x="555" y="2302"/>
                </a:lnTo>
                <a:lnTo>
                  <a:pt x="610" y="2348"/>
                </a:lnTo>
                <a:lnTo>
                  <a:pt x="666" y="2392"/>
                </a:lnTo>
                <a:lnTo>
                  <a:pt x="725" y="2433"/>
                </a:lnTo>
                <a:lnTo>
                  <a:pt x="786" y="2472"/>
                </a:lnTo>
                <a:lnTo>
                  <a:pt x="848" y="2508"/>
                </a:lnTo>
                <a:lnTo>
                  <a:pt x="912" y="2541"/>
                </a:lnTo>
                <a:lnTo>
                  <a:pt x="978" y="2571"/>
                </a:lnTo>
                <a:lnTo>
                  <a:pt x="1045" y="2599"/>
                </a:lnTo>
                <a:lnTo>
                  <a:pt x="1114" y="2623"/>
                </a:lnTo>
                <a:lnTo>
                  <a:pt x="1184" y="2645"/>
                </a:lnTo>
                <a:lnTo>
                  <a:pt x="1255" y="2663"/>
                </a:lnTo>
                <a:lnTo>
                  <a:pt x="1327" y="2679"/>
                </a:lnTo>
                <a:lnTo>
                  <a:pt x="1401" y="2691"/>
                </a:lnTo>
                <a:lnTo>
                  <a:pt x="1476" y="2699"/>
                </a:lnTo>
                <a:lnTo>
                  <a:pt x="1552" y="2705"/>
                </a:lnTo>
                <a:lnTo>
                  <a:pt x="1628" y="2706"/>
                </a:lnTo>
                <a:lnTo>
                  <a:pt x="1705" y="2705"/>
                </a:lnTo>
                <a:lnTo>
                  <a:pt x="1781" y="2699"/>
                </a:lnTo>
                <a:lnTo>
                  <a:pt x="1856" y="2691"/>
                </a:lnTo>
                <a:lnTo>
                  <a:pt x="1929" y="2679"/>
                </a:lnTo>
                <a:lnTo>
                  <a:pt x="2002" y="2663"/>
                </a:lnTo>
                <a:lnTo>
                  <a:pt x="2073" y="2645"/>
                </a:lnTo>
                <a:lnTo>
                  <a:pt x="2143" y="2623"/>
                </a:lnTo>
                <a:lnTo>
                  <a:pt x="2212" y="2599"/>
                </a:lnTo>
                <a:lnTo>
                  <a:pt x="2279" y="2571"/>
                </a:lnTo>
                <a:lnTo>
                  <a:pt x="2345" y="2541"/>
                </a:lnTo>
                <a:lnTo>
                  <a:pt x="2409" y="2508"/>
                </a:lnTo>
                <a:lnTo>
                  <a:pt x="2471" y="2472"/>
                </a:lnTo>
                <a:lnTo>
                  <a:pt x="2532" y="2433"/>
                </a:lnTo>
                <a:lnTo>
                  <a:pt x="2590" y="2392"/>
                </a:lnTo>
                <a:lnTo>
                  <a:pt x="2647" y="2348"/>
                </a:lnTo>
                <a:lnTo>
                  <a:pt x="2702" y="2302"/>
                </a:lnTo>
                <a:lnTo>
                  <a:pt x="2755" y="2254"/>
                </a:lnTo>
                <a:lnTo>
                  <a:pt x="2805" y="2204"/>
                </a:lnTo>
                <a:lnTo>
                  <a:pt x="2854" y="2151"/>
                </a:lnTo>
                <a:lnTo>
                  <a:pt x="2900" y="2096"/>
                </a:lnTo>
                <a:lnTo>
                  <a:pt x="2943" y="2039"/>
                </a:lnTo>
                <a:lnTo>
                  <a:pt x="2984" y="1981"/>
                </a:lnTo>
                <a:lnTo>
                  <a:pt x="3023" y="1920"/>
                </a:lnTo>
                <a:lnTo>
                  <a:pt x="3059" y="1858"/>
                </a:lnTo>
                <a:lnTo>
                  <a:pt x="3092" y="1794"/>
                </a:lnTo>
                <a:lnTo>
                  <a:pt x="3122" y="1728"/>
                </a:lnTo>
                <a:lnTo>
                  <a:pt x="3150" y="1661"/>
                </a:lnTo>
                <a:lnTo>
                  <a:pt x="3174" y="1592"/>
                </a:lnTo>
                <a:lnTo>
                  <a:pt x="3196" y="1522"/>
                </a:lnTo>
                <a:lnTo>
                  <a:pt x="3214" y="1451"/>
                </a:lnTo>
                <a:lnTo>
                  <a:pt x="3230" y="1378"/>
                </a:lnTo>
                <a:lnTo>
                  <a:pt x="3242" y="1304"/>
                </a:lnTo>
                <a:lnTo>
                  <a:pt x="3250" y="1230"/>
                </a:lnTo>
                <a:lnTo>
                  <a:pt x="3256" y="1154"/>
                </a:lnTo>
                <a:lnTo>
                  <a:pt x="3257" y="1077"/>
                </a:lnTo>
              </a:path>
            </a:pathLst>
          </a:custGeom>
          <a:solidFill>
            <a:srgbClr val="302F2C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22" name="group 22"/>
          <p:cNvGrpSpPr/>
          <p:nvPr/>
        </p:nvGrpSpPr>
        <p:grpSpPr>
          <a:xfrm rot="21600000">
            <a:off x="6234734" y="4024921"/>
            <a:ext cx="2068766" cy="1713103"/>
            <a:chOff x="0" y="0"/>
            <a:chExt cx="2068766" cy="1713103"/>
          </a:xfrm>
        </p:grpSpPr>
        <p:sp>
          <p:nvSpPr>
            <p:cNvPr id="484" name="path"/>
            <p:cNvSpPr/>
            <p:nvPr/>
          </p:nvSpPr>
          <p:spPr>
            <a:xfrm>
              <a:off x="0" y="0"/>
              <a:ext cx="2068766" cy="1713103"/>
            </a:xfrm>
            <a:custGeom>
              <a:avLst/>
              <a:gdLst/>
              <a:ahLst/>
              <a:cxnLst/>
              <a:rect l="0" t="0" r="0" b="0"/>
              <a:pathLst>
                <a:path w="3257" h="2697">
                  <a:moveTo>
                    <a:pt x="2518" y="912"/>
                  </a:moveTo>
                  <a:lnTo>
                    <a:pt x="2517" y="839"/>
                  </a:lnTo>
                  <a:lnTo>
                    <a:pt x="2511" y="767"/>
                  </a:lnTo>
                  <a:lnTo>
                    <a:pt x="2498" y="696"/>
                  </a:lnTo>
                  <a:lnTo>
                    <a:pt x="2480" y="627"/>
                  </a:lnTo>
                  <a:lnTo>
                    <a:pt x="2457" y="559"/>
                  </a:lnTo>
                  <a:lnTo>
                    <a:pt x="2428" y="494"/>
                  </a:lnTo>
                  <a:lnTo>
                    <a:pt x="2393" y="431"/>
                  </a:lnTo>
                  <a:lnTo>
                    <a:pt x="2354" y="371"/>
                  </a:lnTo>
                  <a:lnTo>
                    <a:pt x="2310" y="314"/>
                  </a:lnTo>
                  <a:lnTo>
                    <a:pt x="2262" y="261"/>
                  </a:lnTo>
                  <a:lnTo>
                    <a:pt x="2208" y="211"/>
                  </a:lnTo>
                  <a:lnTo>
                    <a:pt x="2151" y="166"/>
                  </a:lnTo>
                  <a:lnTo>
                    <a:pt x="2089" y="125"/>
                  </a:lnTo>
                  <a:lnTo>
                    <a:pt x="2022" y="89"/>
                  </a:lnTo>
                  <a:lnTo>
                    <a:pt x="1952" y="59"/>
                  </a:lnTo>
                  <a:lnTo>
                    <a:pt x="1880" y="34"/>
                  </a:lnTo>
                  <a:lnTo>
                    <a:pt x="1807" y="16"/>
                  </a:lnTo>
                  <a:lnTo>
                    <a:pt x="1734" y="5"/>
                  </a:lnTo>
                  <a:lnTo>
                    <a:pt x="1661" y="0"/>
                  </a:lnTo>
                  <a:lnTo>
                    <a:pt x="1588" y="0"/>
                  </a:lnTo>
                  <a:lnTo>
                    <a:pt x="1516" y="7"/>
                  </a:lnTo>
                  <a:lnTo>
                    <a:pt x="1445" y="20"/>
                  </a:lnTo>
                  <a:lnTo>
                    <a:pt x="1376" y="38"/>
                  </a:lnTo>
                  <a:lnTo>
                    <a:pt x="1308" y="61"/>
                  </a:lnTo>
                  <a:lnTo>
                    <a:pt x="1243" y="90"/>
                  </a:lnTo>
                  <a:lnTo>
                    <a:pt x="1180" y="124"/>
                  </a:lnTo>
                  <a:lnTo>
                    <a:pt x="1120" y="164"/>
                  </a:lnTo>
                  <a:lnTo>
                    <a:pt x="1063" y="208"/>
                  </a:lnTo>
                  <a:lnTo>
                    <a:pt x="1010" y="256"/>
                  </a:lnTo>
                  <a:lnTo>
                    <a:pt x="960" y="310"/>
                  </a:lnTo>
                  <a:lnTo>
                    <a:pt x="915" y="368"/>
                  </a:lnTo>
                  <a:lnTo>
                    <a:pt x="874" y="430"/>
                  </a:lnTo>
                  <a:lnTo>
                    <a:pt x="839" y="496"/>
                  </a:lnTo>
                  <a:lnTo>
                    <a:pt x="808" y="566"/>
                  </a:lnTo>
                  <a:lnTo>
                    <a:pt x="784" y="638"/>
                  </a:lnTo>
                  <a:lnTo>
                    <a:pt x="766" y="711"/>
                  </a:lnTo>
                  <a:lnTo>
                    <a:pt x="754" y="784"/>
                  </a:lnTo>
                  <a:lnTo>
                    <a:pt x="749" y="858"/>
                  </a:lnTo>
                  <a:lnTo>
                    <a:pt x="750" y="930"/>
                  </a:lnTo>
                  <a:lnTo>
                    <a:pt x="756" y="1002"/>
                  </a:lnTo>
                  <a:lnTo>
                    <a:pt x="769" y="1073"/>
                  </a:lnTo>
                  <a:lnTo>
                    <a:pt x="787" y="1142"/>
                  </a:lnTo>
                  <a:lnTo>
                    <a:pt x="810" y="1210"/>
                  </a:lnTo>
                  <a:lnTo>
                    <a:pt x="839" y="1275"/>
                  </a:lnTo>
                  <a:lnTo>
                    <a:pt x="873" y="1338"/>
                  </a:lnTo>
                  <a:lnTo>
                    <a:pt x="913" y="1398"/>
                  </a:lnTo>
                  <a:lnTo>
                    <a:pt x="957" y="1455"/>
                  </a:lnTo>
                  <a:lnTo>
                    <a:pt x="1005" y="1508"/>
                  </a:lnTo>
                  <a:lnTo>
                    <a:pt x="1059" y="1558"/>
                  </a:lnTo>
                  <a:lnTo>
                    <a:pt x="1116" y="1603"/>
                  </a:lnTo>
                  <a:lnTo>
                    <a:pt x="1178" y="1644"/>
                  </a:lnTo>
                  <a:lnTo>
                    <a:pt x="1244" y="1680"/>
                  </a:lnTo>
                  <a:lnTo>
                    <a:pt x="1315" y="1710"/>
                  </a:lnTo>
                  <a:lnTo>
                    <a:pt x="1387" y="1735"/>
                  </a:lnTo>
                  <a:lnTo>
                    <a:pt x="1460" y="1753"/>
                  </a:lnTo>
                  <a:lnTo>
                    <a:pt x="1533" y="1764"/>
                  </a:lnTo>
                  <a:lnTo>
                    <a:pt x="1606" y="1769"/>
                  </a:lnTo>
                  <a:lnTo>
                    <a:pt x="1679" y="1769"/>
                  </a:lnTo>
                  <a:lnTo>
                    <a:pt x="1751" y="1762"/>
                  </a:lnTo>
                  <a:lnTo>
                    <a:pt x="1822" y="1749"/>
                  </a:lnTo>
                  <a:lnTo>
                    <a:pt x="1891" y="1731"/>
                  </a:lnTo>
                  <a:lnTo>
                    <a:pt x="1959" y="1708"/>
                  </a:lnTo>
                  <a:lnTo>
                    <a:pt x="2024" y="1679"/>
                  </a:lnTo>
                  <a:lnTo>
                    <a:pt x="2087" y="1645"/>
                  </a:lnTo>
                  <a:lnTo>
                    <a:pt x="2147" y="1605"/>
                  </a:lnTo>
                  <a:lnTo>
                    <a:pt x="2204" y="1561"/>
                  </a:lnTo>
                  <a:lnTo>
                    <a:pt x="2257" y="1513"/>
                  </a:lnTo>
                  <a:lnTo>
                    <a:pt x="2307" y="1459"/>
                  </a:lnTo>
                  <a:lnTo>
                    <a:pt x="2352" y="1402"/>
                  </a:lnTo>
                  <a:lnTo>
                    <a:pt x="2393" y="1340"/>
                  </a:lnTo>
                  <a:lnTo>
                    <a:pt x="2428" y="1273"/>
                  </a:lnTo>
                  <a:lnTo>
                    <a:pt x="2459" y="1203"/>
                  </a:lnTo>
                  <a:lnTo>
                    <a:pt x="2483" y="1131"/>
                  </a:lnTo>
                  <a:lnTo>
                    <a:pt x="2501" y="1058"/>
                  </a:lnTo>
                  <a:lnTo>
                    <a:pt x="2513" y="985"/>
                  </a:lnTo>
                  <a:lnTo>
                    <a:pt x="2518" y="912"/>
                  </a:lnTo>
                </a:path>
                <a:path w="3257" h="2697">
                  <a:moveTo>
                    <a:pt x="3257" y="1068"/>
                  </a:moveTo>
                  <a:lnTo>
                    <a:pt x="2582" y="1068"/>
                  </a:lnTo>
                  <a:lnTo>
                    <a:pt x="2579" y="1143"/>
                  </a:lnTo>
                  <a:lnTo>
                    <a:pt x="2571" y="1216"/>
                  </a:lnTo>
                  <a:lnTo>
                    <a:pt x="2557" y="1287"/>
                  </a:lnTo>
                  <a:lnTo>
                    <a:pt x="2538" y="1356"/>
                  </a:lnTo>
                  <a:lnTo>
                    <a:pt x="2514" y="1423"/>
                  </a:lnTo>
                  <a:lnTo>
                    <a:pt x="2485" y="1487"/>
                  </a:lnTo>
                  <a:lnTo>
                    <a:pt x="2452" y="1549"/>
                  </a:lnTo>
                  <a:lnTo>
                    <a:pt x="2414" y="1609"/>
                  </a:lnTo>
                  <a:lnTo>
                    <a:pt x="2372" y="1665"/>
                  </a:lnTo>
                  <a:lnTo>
                    <a:pt x="2327" y="1717"/>
                  </a:lnTo>
                  <a:lnTo>
                    <a:pt x="2278" y="1767"/>
                  </a:lnTo>
                  <a:lnTo>
                    <a:pt x="2225" y="1812"/>
                  </a:lnTo>
                  <a:lnTo>
                    <a:pt x="2169" y="1854"/>
                  </a:lnTo>
                  <a:lnTo>
                    <a:pt x="2110" y="1892"/>
                  </a:lnTo>
                  <a:lnTo>
                    <a:pt x="2048" y="1925"/>
                  </a:lnTo>
                  <a:lnTo>
                    <a:pt x="1983" y="1954"/>
                  </a:lnTo>
                  <a:lnTo>
                    <a:pt x="1916" y="1977"/>
                  </a:lnTo>
                  <a:lnTo>
                    <a:pt x="1847" y="1997"/>
                  </a:lnTo>
                  <a:lnTo>
                    <a:pt x="1776" y="2010"/>
                  </a:lnTo>
                  <a:lnTo>
                    <a:pt x="1703" y="2019"/>
                  </a:lnTo>
                  <a:lnTo>
                    <a:pt x="1628" y="2022"/>
                  </a:lnTo>
                  <a:lnTo>
                    <a:pt x="1554" y="2019"/>
                  </a:lnTo>
                  <a:lnTo>
                    <a:pt x="1481" y="2010"/>
                  </a:lnTo>
                  <a:lnTo>
                    <a:pt x="1410" y="1997"/>
                  </a:lnTo>
                  <a:lnTo>
                    <a:pt x="1341" y="1977"/>
                  </a:lnTo>
                  <a:lnTo>
                    <a:pt x="1274" y="1954"/>
                  </a:lnTo>
                  <a:lnTo>
                    <a:pt x="1209" y="1925"/>
                  </a:lnTo>
                  <a:lnTo>
                    <a:pt x="1147" y="1892"/>
                  </a:lnTo>
                  <a:lnTo>
                    <a:pt x="1088" y="1854"/>
                  </a:lnTo>
                  <a:lnTo>
                    <a:pt x="1032" y="1812"/>
                  </a:lnTo>
                  <a:lnTo>
                    <a:pt x="979" y="1767"/>
                  </a:lnTo>
                  <a:lnTo>
                    <a:pt x="930" y="1717"/>
                  </a:lnTo>
                  <a:lnTo>
                    <a:pt x="884" y="1665"/>
                  </a:lnTo>
                  <a:lnTo>
                    <a:pt x="843" y="1609"/>
                  </a:lnTo>
                  <a:lnTo>
                    <a:pt x="805" y="1549"/>
                  </a:lnTo>
                  <a:lnTo>
                    <a:pt x="772" y="1487"/>
                  </a:lnTo>
                  <a:lnTo>
                    <a:pt x="743" y="1423"/>
                  </a:lnTo>
                  <a:lnTo>
                    <a:pt x="719" y="1356"/>
                  </a:lnTo>
                  <a:lnTo>
                    <a:pt x="700" y="1287"/>
                  </a:lnTo>
                  <a:lnTo>
                    <a:pt x="686" y="1216"/>
                  </a:lnTo>
                  <a:lnTo>
                    <a:pt x="678" y="1143"/>
                  </a:lnTo>
                  <a:lnTo>
                    <a:pt x="675" y="1068"/>
                  </a:lnTo>
                  <a:lnTo>
                    <a:pt x="0" y="1068"/>
                  </a:lnTo>
                  <a:lnTo>
                    <a:pt x="1" y="1145"/>
                  </a:lnTo>
                  <a:lnTo>
                    <a:pt x="7" y="1221"/>
                  </a:lnTo>
                  <a:lnTo>
                    <a:pt x="15" y="1295"/>
                  </a:lnTo>
                  <a:lnTo>
                    <a:pt x="27" y="1369"/>
                  </a:lnTo>
                  <a:lnTo>
                    <a:pt x="43" y="1442"/>
                  </a:lnTo>
                  <a:lnTo>
                    <a:pt x="61" y="1513"/>
                  </a:lnTo>
                  <a:lnTo>
                    <a:pt x="83" y="1583"/>
                  </a:lnTo>
                  <a:lnTo>
                    <a:pt x="107" y="1652"/>
                  </a:lnTo>
                  <a:lnTo>
                    <a:pt x="135" y="1719"/>
                  </a:lnTo>
                  <a:lnTo>
                    <a:pt x="165" y="1785"/>
                  </a:lnTo>
                  <a:lnTo>
                    <a:pt x="198" y="1849"/>
                  </a:lnTo>
                  <a:lnTo>
                    <a:pt x="234" y="1911"/>
                  </a:lnTo>
                  <a:lnTo>
                    <a:pt x="273" y="1972"/>
                  </a:lnTo>
                  <a:lnTo>
                    <a:pt x="314" y="2030"/>
                  </a:lnTo>
                  <a:lnTo>
                    <a:pt x="357" y="2087"/>
                  </a:lnTo>
                  <a:lnTo>
                    <a:pt x="403" y="2142"/>
                  </a:lnTo>
                  <a:lnTo>
                    <a:pt x="452" y="2195"/>
                  </a:lnTo>
                  <a:lnTo>
                    <a:pt x="502" y="2245"/>
                  </a:lnTo>
                  <a:lnTo>
                    <a:pt x="555" y="2293"/>
                  </a:lnTo>
                  <a:lnTo>
                    <a:pt x="610" y="2339"/>
                  </a:lnTo>
                  <a:lnTo>
                    <a:pt x="666" y="2383"/>
                  </a:lnTo>
                  <a:lnTo>
                    <a:pt x="725" y="2424"/>
                  </a:lnTo>
                  <a:lnTo>
                    <a:pt x="786" y="2463"/>
                  </a:lnTo>
                  <a:lnTo>
                    <a:pt x="848" y="2499"/>
                  </a:lnTo>
                  <a:lnTo>
                    <a:pt x="912" y="2532"/>
                  </a:lnTo>
                  <a:lnTo>
                    <a:pt x="978" y="2562"/>
                  </a:lnTo>
                  <a:lnTo>
                    <a:pt x="1045" y="2590"/>
                  </a:lnTo>
                  <a:lnTo>
                    <a:pt x="1114" y="2614"/>
                  </a:lnTo>
                  <a:lnTo>
                    <a:pt x="1184" y="2636"/>
                  </a:lnTo>
                  <a:lnTo>
                    <a:pt x="1255" y="2654"/>
                  </a:lnTo>
                  <a:lnTo>
                    <a:pt x="1328" y="2670"/>
                  </a:lnTo>
                  <a:lnTo>
                    <a:pt x="1401" y="2682"/>
                  </a:lnTo>
                  <a:lnTo>
                    <a:pt x="1476" y="2690"/>
                  </a:lnTo>
                  <a:lnTo>
                    <a:pt x="1552" y="2696"/>
                  </a:lnTo>
                  <a:lnTo>
                    <a:pt x="1628" y="2697"/>
                  </a:lnTo>
                  <a:lnTo>
                    <a:pt x="1705" y="2696"/>
                  </a:lnTo>
                  <a:lnTo>
                    <a:pt x="1781" y="2690"/>
                  </a:lnTo>
                  <a:lnTo>
                    <a:pt x="1856" y="2682"/>
                  </a:lnTo>
                  <a:lnTo>
                    <a:pt x="1929" y="2670"/>
                  </a:lnTo>
                  <a:lnTo>
                    <a:pt x="2002" y="2654"/>
                  </a:lnTo>
                  <a:lnTo>
                    <a:pt x="2073" y="2636"/>
                  </a:lnTo>
                  <a:lnTo>
                    <a:pt x="2143" y="2614"/>
                  </a:lnTo>
                  <a:lnTo>
                    <a:pt x="2212" y="2590"/>
                  </a:lnTo>
                  <a:lnTo>
                    <a:pt x="2279" y="2562"/>
                  </a:lnTo>
                  <a:lnTo>
                    <a:pt x="2345" y="2532"/>
                  </a:lnTo>
                  <a:lnTo>
                    <a:pt x="2409" y="2499"/>
                  </a:lnTo>
                  <a:lnTo>
                    <a:pt x="2471" y="2463"/>
                  </a:lnTo>
                  <a:lnTo>
                    <a:pt x="2532" y="2424"/>
                  </a:lnTo>
                  <a:lnTo>
                    <a:pt x="2590" y="2383"/>
                  </a:lnTo>
                  <a:lnTo>
                    <a:pt x="2647" y="2339"/>
                  </a:lnTo>
                  <a:lnTo>
                    <a:pt x="2702" y="2293"/>
                  </a:lnTo>
                  <a:lnTo>
                    <a:pt x="2755" y="2245"/>
                  </a:lnTo>
                  <a:lnTo>
                    <a:pt x="2805" y="2195"/>
                  </a:lnTo>
                  <a:lnTo>
                    <a:pt x="2854" y="2142"/>
                  </a:lnTo>
                  <a:lnTo>
                    <a:pt x="2900" y="2087"/>
                  </a:lnTo>
                  <a:lnTo>
                    <a:pt x="2943" y="2030"/>
                  </a:lnTo>
                  <a:lnTo>
                    <a:pt x="2984" y="1972"/>
                  </a:lnTo>
                  <a:lnTo>
                    <a:pt x="3023" y="1911"/>
                  </a:lnTo>
                  <a:lnTo>
                    <a:pt x="3059" y="1849"/>
                  </a:lnTo>
                  <a:lnTo>
                    <a:pt x="3092" y="1785"/>
                  </a:lnTo>
                  <a:lnTo>
                    <a:pt x="3122" y="1719"/>
                  </a:lnTo>
                  <a:lnTo>
                    <a:pt x="3150" y="1652"/>
                  </a:lnTo>
                  <a:lnTo>
                    <a:pt x="3174" y="1583"/>
                  </a:lnTo>
                  <a:lnTo>
                    <a:pt x="3196" y="1513"/>
                  </a:lnTo>
                  <a:lnTo>
                    <a:pt x="3214" y="1442"/>
                  </a:lnTo>
                  <a:lnTo>
                    <a:pt x="3230" y="1369"/>
                  </a:lnTo>
                  <a:lnTo>
                    <a:pt x="3242" y="1295"/>
                  </a:lnTo>
                  <a:lnTo>
                    <a:pt x="3250" y="1221"/>
                  </a:lnTo>
                  <a:lnTo>
                    <a:pt x="3256" y="1145"/>
                  </a:lnTo>
                  <a:lnTo>
                    <a:pt x="3257" y="1068"/>
                  </a:lnTo>
                </a:path>
              </a:pathLst>
            </a:custGeom>
            <a:solidFill>
              <a:srgbClr val="302F2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86" name="textbox 486"/>
            <p:cNvSpPr/>
            <p:nvPr/>
          </p:nvSpPr>
          <p:spPr>
            <a:xfrm>
              <a:off x="-12700" y="-12700"/>
              <a:ext cx="2094229" cy="173862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2000"/>
                </a:lnSpc>
              </a:pPr>
              <a:endParaRPr lang="en-US" altLang="en-US" sz="1000" dirty="0"/>
            </a:p>
            <a:p>
              <a:pPr marL="842645" algn="l" rtl="0" eaLnBrk="0">
                <a:lnSpc>
                  <a:spcPct val="89000"/>
                </a:lnSpc>
                <a:spcBef>
                  <a:spcPts val="5"/>
                </a:spcBef>
              </a:pPr>
              <a:r>
                <a:rPr sz="1500" kern="0" spc="50" dirty="0">
                  <a:ln w="5793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检测</a:t>
              </a:r>
              <a:endParaRPr lang="en-US" altLang="en-US" sz="1500" dirty="0"/>
            </a:p>
            <a:p>
              <a:pPr marL="842645" algn="l" rtl="0" eaLnBrk="0">
                <a:lnSpc>
                  <a:spcPts val="1920"/>
                </a:lnSpc>
              </a:pPr>
              <a:r>
                <a:rPr sz="1500" kern="0" spc="50" dirty="0">
                  <a:ln w="5793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循环</a:t>
              </a:r>
              <a:endParaRPr lang="en-US" altLang="en-US" sz="1500" dirty="0"/>
            </a:p>
          </p:txBody>
        </p:sp>
      </p:grpSp>
      <p:grpSp>
        <p:nvGrpSpPr>
          <p:cNvPr id="24" name="group 24"/>
          <p:cNvGrpSpPr/>
          <p:nvPr/>
        </p:nvGrpSpPr>
        <p:grpSpPr>
          <a:xfrm rot="21600000">
            <a:off x="3736352" y="2170582"/>
            <a:ext cx="2068766" cy="1650326"/>
            <a:chOff x="0" y="0"/>
            <a:chExt cx="2068766" cy="1650326"/>
          </a:xfrm>
        </p:grpSpPr>
        <p:sp>
          <p:nvSpPr>
            <p:cNvPr id="488" name="path"/>
            <p:cNvSpPr/>
            <p:nvPr/>
          </p:nvSpPr>
          <p:spPr>
            <a:xfrm>
              <a:off x="0" y="0"/>
              <a:ext cx="2068766" cy="1650326"/>
            </a:xfrm>
            <a:custGeom>
              <a:avLst/>
              <a:gdLst/>
              <a:ahLst/>
              <a:cxnLst/>
              <a:rect l="0" t="0" r="0" b="0"/>
              <a:pathLst>
                <a:path w="3257" h="2598">
                  <a:moveTo>
                    <a:pt x="2483" y="853"/>
                  </a:moveTo>
                  <a:lnTo>
                    <a:pt x="2481" y="780"/>
                  </a:lnTo>
                  <a:lnTo>
                    <a:pt x="2472" y="708"/>
                  </a:lnTo>
                  <a:lnTo>
                    <a:pt x="2457" y="637"/>
                  </a:lnTo>
                  <a:lnTo>
                    <a:pt x="2437" y="568"/>
                  </a:lnTo>
                  <a:lnTo>
                    <a:pt x="2411" y="501"/>
                  </a:lnTo>
                  <a:lnTo>
                    <a:pt x="2379" y="437"/>
                  </a:lnTo>
                  <a:lnTo>
                    <a:pt x="2342" y="375"/>
                  </a:lnTo>
                  <a:lnTo>
                    <a:pt x="2299" y="317"/>
                  </a:lnTo>
                  <a:lnTo>
                    <a:pt x="2252" y="262"/>
                  </a:lnTo>
                  <a:lnTo>
                    <a:pt x="2199" y="211"/>
                  </a:lnTo>
                  <a:lnTo>
                    <a:pt x="2142" y="165"/>
                  </a:lnTo>
                  <a:lnTo>
                    <a:pt x="2080" y="123"/>
                  </a:lnTo>
                  <a:lnTo>
                    <a:pt x="2014" y="87"/>
                  </a:lnTo>
                  <a:lnTo>
                    <a:pt x="1944" y="56"/>
                  </a:lnTo>
                  <a:lnTo>
                    <a:pt x="1871" y="32"/>
                  </a:lnTo>
                  <a:lnTo>
                    <a:pt x="1798" y="14"/>
                  </a:lnTo>
                  <a:lnTo>
                    <a:pt x="1724" y="4"/>
                  </a:lnTo>
                  <a:lnTo>
                    <a:pt x="1651" y="0"/>
                  </a:lnTo>
                  <a:lnTo>
                    <a:pt x="1578" y="2"/>
                  </a:lnTo>
                  <a:lnTo>
                    <a:pt x="1506" y="10"/>
                  </a:lnTo>
                  <a:lnTo>
                    <a:pt x="1435" y="25"/>
                  </a:lnTo>
                  <a:lnTo>
                    <a:pt x="1366" y="45"/>
                  </a:lnTo>
                  <a:lnTo>
                    <a:pt x="1299" y="72"/>
                  </a:lnTo>
                  <a:lnTo>
                    <a:pt x="1235" y="103"/>
                  </a:lnTo>
                  <a:lnTo>
                    <a:pt x="1173" y="141"/>
                  </a:lnTo>
                  <a:lnTo>
                    <a:pt x="1115" y="183"/>
                  </a:lnTo>
                  <a:lnTo>
                    <a:pt x="1060" y="231"/>
                  </a:lnTo>
                  <a:lnTo>
                    <a:pt x="1009" y="283"/>
                  </a:lnTo>
                  <a:lnTo>
                    <a:pt x="963" y="340"/>
                  </a:lnTo>
                  <a:lnTo>
                    <a:pt x="921" y="401"/>
                  </a:lnTo>
                  <a:lnTo>
                    <a:pt x="885" y="467"/>
                  </a:lnTo>
                  <a:lnTo>
                    <a:pt x="854" y="538"/>
                  </a:lnTo>
                  <a:lnTo>
                    <a:pt x="829" y="610"/>
                  </a:lnTo>
                  <a:lnTo>
                    <a:pt x="812" y="684"/>
                  </a:lnTo>
                  <a:lnTo>
                    <a:pt x="801" y="758"/>
                  </a:lnTo>
                  <a:lnTo>
                    <a:pt x="797" y="831"/>
                  </a:lnTo>
                  <a:lnTo>
                    <a:pt x="800" y="904"/>
                  </a:lnTo>
                  <a:lnTo>
                    <a:pt x="808" y="976"/>
                  </a:lnTo>
                  <a:lnTo>
                    <a:pt x="823" y="1047"/>
                  </a:lnTo>
                  <a:lnTo>
                    <a:pt x="844" y="1116"/>
                  </a:lnTo>
                  <a:lnTo>
                    <a:pt x="870" y="1183"/>
                  </a:lnTo>
                  <a:lnTo>
                    <a:pt x="902" y="1248"/>
                  </a:lnTo>
                  <a:lnTo>
                    <a:pt x="939" y="1309"/>
                  </a:lnTo>
                  <a:lnTo>
                    <a:pt x="982" y="1368"/>
                  </a:lnTo>
                  <a:lnTo>
                    <a:pt x="1029" y="1422"/>
                  </a:lnTo>
                  <a:lnTo>
                    <a:pt x="1082" y="1473"/>
                  </a:lnTo>
                  <a:lnTo>
                    <a:pt x="1139" y="1519"/>
                  </a:lnTo>
                  <a:lnTo>
                    <a:pt x="1200" y="1561"/>
                  </a:lnTo>
                  <a:lnTo>
                    <a:pt x="1266" y="1597"/>
                  </a:lnTo>
                  <a:lnTo>
                    <a:pt x="1337" y="1628"/>
                  </a:lnTo>
                  <a:lnTo>
                    <a:pt x="1410" y="1653"/>
                  </a:lnTo>
                  <a:lnTo>
                    <a:pt x="1483" y="1670"/>
                  </a:lnTo>
                  <a:lnTo>
                    <a:pt x="1556" y="1681"/>
                  </a:lnTo>
                  <a:lnTo>
                    <a:pt x="1630" y="1685"/>
                  </a:lnTo>
                  <a:lnTo>
                    <a:pt x="1703" y="1683"/>
                  </a:lnTo>
                  <a:lnTo>
                    <a:pt x="1775" y="1674"/>
                  </a:lnTo>
                  <a:lnTo>
                    <a:pt x="1845" y="1659"/>
                  </a:lnTo>
                  <a:lnTo>
                    <a:pt x="1914" y="1639"/>
                  </a:lnTo>
                  <a:lnTo>
                    <a:pt x="1981" y="1613"/>
                  </a:lnTo>
                  <a:lnTo>
                    <a:pt x="2046" y="1581"/>
                  </a:lnTo>
                  <a:lnTo>
                    <a:pt x="2107" y="1543"/>
                  </a:lnTo>
                  <a:lnTo>
                    <a:pt x="2166" y="1501"/>
                  </a:lnTo>
                  <a:lnTo>
                    <a:pt x="2220" y="1453"/>
                  </a:lnTo>
                  <a:lnTo>
                    <a:pt x="2271" y="1401"/>
                  </a:lnTo>
                  <a:lnTo>
                    <a:pt x="2317" y="1344"/>
                  </a:lnTo>
                  <a:lnTo>
                    <a:pt x="2359" y="1282"/>
                  </a:lnTo>
                  <a:lnTo>
                    <a:pt x="2395" y="1216"/>
                  </a:lnTo>
                  <a:lnTo>
                    <a:pt x="2426" y="1146"/>
                  </a:lnTo>
                  <a:lnTo>
                    <a:pt x="2451" y="1073"/>
                  </a:lnTo>
                  <a:lnTo>
                    <a:pt x="2468" y="1000"/>
                  </a:lnTo>
                  <a:lnTo>
                    <a:pt x="2479" y="926"/>
                  </a:lnTo>
                  <a:lnTo>
                    <a:pt x="2483" y="853"/>
                  </a:lnTo>
                </a:path>
                <a:path w="3257" h="2598">
                  <a:moveTo>
                    <a:pt x="3257" y="969"/>
                  </a:moveTo>
                  <a:lnTo>
                    <a:pt x="2582" y="969"/>
                  </a:lnTo>
                  <a:lnTo>
                    <a:pt x="2579" y="1044"/>
                  </a:lnTo>
                  <a:lnTo>
                    <a:pt x="2571" y="1117"/>
                  </a:lnTo>
                  <a:lnTo>
                    <a:pt x="2557" y="1188"/>
                  </a:lnTo>
                  <a:lnTo>
                    <a:pt x="2538" y="1257"/>
                  </a:lnTo>
                  <a:lnTo>
                    <a:pt x="2514" y="1324"/>
                  </a:lnTo>
                  <a:lnTo>
                    <a:pt x="2485" y="1389"/>
                  </a:lnTo>
                  <a:lnTo>
                    <a:pt x="2452" y="1451"/>
                  </a:lnTo>
                  <a:lnTo>
                    <a:pt x="2414" y="1510"/>
                  </a:lnTo>
                  <a:lnTo>
                    <a:pt x="2372" y="1566"/>
                  </a:lnTo>
                  <a:lnTo>
                    <a:pt x="2327" y="1618"/>
                  </a:lnTo>
                  <a:lnTo>
                    <a:pt x="2278" y="1668"/>
                  </a:lnTo>
                  <a:lnTo>
                    <a:pt x="2225" y="1713"/>
                  </a:lnTo>
                  <a:lnTo>
                    <a:pt x="2169" y="1755"/>
                  </a:lnTo>
                  <a:lnTo>
                    <a:pt x="2110" y="1793"/>
                  </a:lnTo>
                  <a:lnTo>
                    <a:pt x="2048" y="1826"/>
                  </a:lnTo>
                  <a:lnTo>
                    <a:pt x="1983" y="1855"/>
                  </a:lnTo>
                  <a:lnTo>
                    <a:pt x="1916" y="1879"/>
                  </a:lnTo>
                  <a:lnTo>
                    <a:pt x="1847" y="1898"/>
                  </a:lnTo>
                  <a:lnTo>
                    <a:pt x="1776" y="1911"/>
                  </a:lnTo>
                  <a:lnTo>
                    <a:pt x="1703" y="1920"/>
                  </a:lnTo>
                  <a:lnTo>
                    <a:pt x="1628" y="1923"/>
                  </a:lnTo>
                  <a:lnTo>
                    <a:pt x="1554" y="1920"/>
                  </a:lnTo>
                  <a:lnTo>
                    <a:pt x="1481" y="1911"/>
                  </a:lnTo>
                  <a:lnTo>
                    <a:pt x="1410" y="1898"/>
                  </a:lnTo>
                  <a:lnTo>
                    <a:pt x="1341" y="1879"/>
                  </a:lnTo>
                  <a:lnTo>
                    <a:pt x="1274" y="1855"/>
                  </a:lnTo>
                  <a:lnTo>
                    <a:pt x="1209" y="1826"/>
                  </a:lnTo>
                  <a:lnTo>
                    <a:pt x="1147" y="1793"/>
                  </a:lnTo>
                  <a:lnTo>
                    <a:pt x="1088" y="1755"/>
                  </a:lnTo>
                  <a:lnTo>
                    <a:pt x="1032" y="1713"/>
                  </a:lnTo>
                  <a:lnTo>
                    <a:pt x="979" y="1668"/>
                  </a:lnTo>
                  <a:lnTo>
                    <a:pt x="930" y="1618"/>
                  </a:lnTo>
                  <a:lnTo>
                    <a:pt x="884" y="1566"/>
                  </a:lnTo>
                  <a:lnTo>
                    <a:pt x="843" y="1510"/>
                  </a:lnTo>
                  <a:lnTo>
                    <a:pt x="805" y="1451"/>
                  </a:lnTo>
                  <a:lnTo>
                    <a:pt x="772" y="1389"/>
                  </a:lnTo>
                  <a:lnTo>
                    <a:pt x="743" y="1324"/>
                  </a:lnTo>
                  <a:lnTo>
                    <a:pt x="719" y="1257"/>
                  </a:lnTo>
                  <a:lnTo>
                    <a:pt x="700" y="1188"/>
                  </a:lnTo>
                  <a:lnTo>
                    <a:pt x="686" y="1117"/>
                  </a:lnTo>
                  <a:lnTo>
                    <a:pt x="678" y="1044"/>
                  </a:lnTo>
                  <a:lnTo>
                    <a:pt x="675" y="969"/>
                  </a:lnTo>
                  <a:lnTo>
                    <a:pt x="0" y="969"/>
                  </a:lnTo>
                  <a:lnTo>
                    <a:pt x="1" y="1046"/>
                  </a:lnTo>
                  <a:lnTo>
                    <a:pt x="7" y="1122"/>
                  </a:lnTo>
                  <a:lnTo>
                    <a:pt x="15" y="1197"/>
                  </a:lnTo>
                  <a:lnTo>
                    <a:pt x="27" y="1270"/>
                  </a:lnTo>
                  <a:lnTo>
                    <a:pt x="43" y="1343"/>
                  </a:lnTo>
                  <a:lnTo>
                    <a:pt x="61" y="1414"/>
                  </a:lnTo>
                  <a:lnTo>
                    <a:pt x="83" y="1484"/>
                  </a:lnTo>
                  <a:lnTo>
                    <a:pt x="107" y="1553"/>
                  </a:lnTo>
                  <a:lnTo>
                    <a:pt x="135" y="1620"/>
                  </a:lnTo>
                  <a:lnTo>
                    <a:pt x="165" y="1686"/>
                  </a:lnTo>
                  <a:lnTo>
                    <a:pt x="198" y="1750"/>
                  </a:lnTo>
                  <a:lnTo>
                    <a:pt x="234" y="1812"/>
                  </a:lnTo>
                  <a:lnTo>
                    <a:pt x="273" y="1873"/>
                  </a:lnTo>
                  <a:lnTo>
                    <a:pt x="314" y="1931"/>
                  </a:lnTo>
                  <a:lnTo>
                    <a:pt x="357" y="1988"/>
                  </a:lnTo>
                  <a:lnTo>
                    <a:pt x="403" y="2043"/>
                  </a:lnTo>
                  <a:lnTo>
                    <a:pt x="452" y="2096"/>
                  </a:lnTo>
                  <a:lnTo>
                    <a:pt x="502" y="2146"/>
                  </a:lnTo>
                  <a:lnTo>
                    <a:pt x="555" y="2195"/>
                  </a:lnTo>
                  <a:lnTo>
                    <a:pt x="610" y="2241"/>
                  </a:lnTo>
                  <a:lnTo>
                    <a:pt x="666" y="2284"/>
                  </a:lnTo>
                  <a:lnTo>
                    <a:pt x="725" y="2325"/>
                  </a:lnTo>
                  <a:lnTo>
                    <a:pt x="786" y="2364"/>
                  </a:lnTo>
                  <a:lnTo>
                    <a:pt x="848" y="2400"/>
                  </a:lnTo>
                  <a:lnTo>
                    <a:pt x="912" y="2433"/>
                  </a:lnTo>
                  <a:lnTo>
                    <a:pt x="978" y="2463"/>
                  </a:lnTo>
                  <a:lnTo>
                    <a:pt x="1045" y="2491"/>
                  </a:lnTo>
                  <a:lnTo>
                    <a:pt x="1114" y="2515"/>
                  </a:lnTo>
                  <a:lnTo>
                    <a:pt x="1184" y="2537"/>
                  </a:lnTo>
                  <a:lnTo>
                    <a:pt x="1255" y="2555"/>
                  </a:lnTo>
                  <a:lnTo>
                    <a:pt x="1328" y="2571"/>
                  </a:lnTo>
                  <a:lnTo>
                    <a:pt x="1401" y="2583"/>
                  </a:lnTo>
                  <a:lnTo>
                    <a:pt x="1476" y="2591"/>
                  </a:lnTo>
                  <a:lnTo>
                    <a:pt x="1552" y="2597"/>
                  </a:lnTo>
                  <a:lnTo>
                    <a:pt x="1628" y="2598"/>
                  </a:lnTo>
                  <a:lnTo>
                    <a:pt x="1705" y="2597"/>
                  </a:lnTo>
                  <a:lnTo>
                    <a:pt x="1781" y="2591"/>
                  </a:lnTo>
                  <a:lnTo>
                    <a:pt x="1856" y="2583"/>
                  </a:lnTo>
                  <a:lnTo>
                    <a:pt x="1929" y="2571"/>
                  </a:lnTo>
                  <a:lnTo>
                    <a:pt x="2002" y="2555"/>
                  </a:lnTo>
                  <a:lnTo>
                    <a:pt x="2073" y="2537"/>
                  </a:lnTo>
                  <a:lnTo>
                    <a:pt x="2143" y="2515"/>
                  </a:lnTo>
                  <a:lnTo>
                    <a:pt x="2212" y="2491"/>
                  </a:lnTo>
                  <a:lnTo>
                    <a:pt x="2279" y="2463"/>
                  </a:lnTo>
                  <a:lnTo>
                    <a:pt x="2345" y="2433"/>
                  </a:lnTo>
                  <a:lnTo>
                    <a:pt x="2409" y="2400"/>
                  </a:lnTo>
                  <a:lnTo>
                    <a:pt x="2471" y="2364"/>
                  </a:lnTo>
                  <a:lnTo>
                    <a:pt x="2532" y="2325"/>
                  </a:lnTo>
                  <a:lnTo>
                    <a:pt x="2590" y="2284"/>
                  </a:lnTo>
                  <a:lnTo>
                    <a:pt x="2647" y="2241"/>
                  </a:lnTo>
                  <a:lnTo>
                    <a:pt x="2702" y="2195"/>
                  </a:lnTo>
                  <a:lnTo>
                    <a:pt x="2755" y="2146"/>
                  </a:lnTo>
                  <a:lnTo>
                    <a:pt x="2805" y="2096"/>
                  </a:lnTo>
                  <a:lnTo>
                    <a:pt x="2854" y="2043"/>
                  </a:lnTo>
                  <a:lnTo>
                    <a:pt x="2900" y="1988"/>
                  </a:lnTo>
                  <a:lnTo>
                    <a:pt x="2943" y="1931"/>
                  </a:lnTo>
                  <a:lnTo>
                    <a:pt x="2984" y="1873"/>
                  </a:lnTo>
                  <a:lnTo>
                    <a:pt x="3023" y="1812"/>
                  </a:lnTo>
                  <a:lnTo>
                    <a:pt x="3059" y="1750"/>
                  </a:lnTo>
                  <a:lnTo>
                    <a:pt x="3092" y="1686"/>
                  </a:lnTo>
                  <a:lnTo>
                    <a:pt x="3122" y="1620"/>
                  </a:lnTo>
                  <a:lnTo>
                    <a:pt x="3150" y="1553"/>
                  </a:lnTo>
                  <a:lnTo>
                    <a:pt x="3174" y="1484"/>
                  </a:lnTo>
                  <a:lnTo>
                    <a:pt x="3196" y="1414"/>
                  </a:lnTo>
                  <a:lnTo>
                    <a:pt x="3214" y="1343"/>
                  </a:lnTo>
                  <a:lnTo>
                    <a:pt x="3230" y="1270"/>
                  </a:lnTo>
                  <a:lnTo>
                    <a:pt x="3242" y="1197"/>
                  </a:lnTo>
                  <a:lnTo>
                    <a:pt x="3250" y="1122"/>
                  </a:lnTo>
                  <a:lnTo>
                    <a:pt x="3256" y="1046"/>
                  </a:lnTo>
                  <a:lnTo>
                    <a:pt x="3257" y="969"/>
                  </a:lnTo>
                </a:path>
              </a:pathLst>
            </a:custGeom>
            <a:solidFill>
              <a:srgbClr val="80215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90" name="textbox 490"/>
            <p:cNvSpPr/>
            <p:nvPr/>
          </p:nvSpPr>
          <p:spPr>
            <a:xfrm>
              <a:off x="-12700" y="-12700"/>
              <a:ext cx="2094229" cy="167576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93000"/>
                </a:lnSpc>
              </a:pPr>
              <a:endParaRPr lang="en-US" altLang="en-US" sz="1000" dirty="0"/>
            </a:p>
            <a:p>
              <a:pPr marL="868045" algn="l" rtl="0" eaLnBrk="0">
                <a:lnSpc>
                  <a:spcPct val="89000"/>
                </a:lnSpc>
                <a:spcBef>
                  <a:spcPts val="0"/>
                </a:spcBef>
              </a:pPr>
              <a:r>
                <a:rPr sz="1500" kern="0" spc="50" dirty="0">
                  <a:ln w="5793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迭代</a:t>
              </a:r>
              <a:endParaRPr lang="en-US" altLang="en-US" sz="1500" dirty="0"/>
            </a:p>
            <a:p>
              <a:pPr marL="869315" algn="l" rtl="0" eaLnBrk="0">
                <a:lnSpc>
                  <a:spcPts val="1920"/>
                </a:lnSpc>
              </a:pPr>
              <a:r>
                <a:rPr sz="1500" kern="0" spc="50" dirty="0">
                  <a:ln w="5793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过程</a:t>
              </a:r>
              <a:endParaRPr lang="en-US" altLang="en-US" sz="1500" dirty="0"/>
            </a:p>
          </p:txBody>
        </p:sp>
      </p:grpSp>
      <p:grpSp>
        <p:nvGrpSpPr>
          <p:cNvPr id="26" name="group 26"/>
          <p:cNvGrpSpPr/>
          <p:nvPr/>
        </p:nvGrpSpPr>
        <p:grpSpPr>
          <a:xfrm rot="21600000">
            <a:off x="8975483" y="1953577"/>
            <a:ext cx="2068765" cy="1650301"/>
            <a:chOff x="0" y="0"/>
            <a:chExt cx="2068765" cy="1650301"/>
          </a:xfrm>
        </p:grpSpPr>
        <p:sp>
          <p:nvSpPr>
            <p:cNvPr id="492" name="path"/>
            <p:cNvSpPr/>
            <p:nvPr/>
          </p:nvSpPr>
          <p:spPr>
            <a:xfrm>
              <a:off x="0" y="0"/>
              <a:ext cx="2068765" cy="1650301"/>
            </a:xfrm>
            <a:custGeom>
              <a:avLst/>
              <a:gdLst/>
              <a:ahLst/>
              <a:cxnLst/>
              <a:rect l="0" t="0" r="0" b="0"/>
              <a:pathLst>
                <a:path w="3257" h="2598">
                  <a:moveTo>
                    <a:pt x="2483" y="852"/>
                  </a:moveTo>
                  <a:lnTo>
                    <a:pt x="2481" y="780"/>
                  </a:lnTo>
                  <a:lnTo>
                    <a:pt x="2472" y="708"/>
                  </a:lnTo>
                  <a:lnTo>
                    <a:pt x="2457" y="637"/>
                  </a:lnTo>
                  <a:lnTo>
                    <a:pt x="2437" y="568"/>
                  </a:lnTo>
                  <a:lnTo>
                    <a:pt x="2411" y="501"/>
                  </a:lnTo>
                  <a:lnTo>
                    <a:pt x="2379" y="437"/>
                  </a:lnTo>
                  <a:lnTo>
                    <a:pt x="2342" y="375"/>
                  </a:lnTo>
                  <a:lnTo>
                    <a:pt x="2299" y="317"/>
                  </a:lnTo>
                  <a:lnTo>
                    <a:pt x="2252" y="262"/>
                  </a:lnTo>
                  <a:lnTo>
                    <a:pt x="2199" y="211"/>
                  </a:lnTo>
                  <a:lnTo>
                    <a:pt x="2142" y="165"/>
                  </a:lnTo>
                  <a:lnTo>
                    <a:pt x="2080" y="123"/>
                  </a:lnTo>
                  <a:lnTo>
                    <a:pt x="2014" y="87"/>
                  </a:lnTo>
                  <a:lnTo>
                    <a:pt x="1944" y="56"/>
                  </a:lnTo>
                  <a:lnTo>
                    <a:pt x="1871" y="32"/>
                  </a:lnTo>
                  <a:lnTo>
                    <a:pt x="1798" y="14"/>
                  </a:lnTo>
                  <a:lnTo>
                    <a:pt x="1724" y="4"/>
                  </a:lnTo>
                  <a:lnTo>
                    <a:pt x="1651" y="0"/>
                  </a:lnTo>
                  <a:lnTo>
                    <a:pt x="1578" y="2"/>
                  </a:lnTo>
                  <a:lnTo>
                    <a:pt x="1506" y="10"/>
                  </a:lnTo>
                  <a:lnTo>
                    <a:pt x="1435" y="25"/>
                  </a:lnTo>
                  <a:lnTo>
                    <a:pt x="1366" y="46"/>
                  </a:lnTo>
                  <a:lnTo>
                    <a:pt x="1299" y="72"/>
                  </a:lnTo>
                  <a:lnTo>
                    <a:pt x="1235" y="104"/>
                  </a:lnTo>
                  <a:lnTo>
                    <a:pt x="1174" y="141"/>
                  </a:lnTo>
                  <a:lnTo>
                    <a:pt x="1115" y="184"/>
                  </a:lnTo>
                  <a:lnTo>
                    <a:pt x="1061" y="231"/>
                  </a:lnTo>
                  <a:lnTo>
                    <a:pt x="1010" y="284"/>
                  </a:lnTo>
                  <a:lnTo>
                    <a:pt x="964" y="341"/>
                  </a:lnTo>
                  <a:lnTo>
                    <a:pt x="922" y="403"/>
                  </a:lnTo>
                  <a:lnTo>
                    <a:pt x="886" y="469"/>
                  </a:lnTo>
                  <a:lnTo>
                    <a:pt x="855" y="540"/>
                  </a:lnTo>
                  <a:lnTo>
                    <a:pt x="831" y="612"/>
                  </a:lnTo>
                  <a:lnTo>
                    <a:pt x="813" y="686"/>
                  </a:lnTo>
                  <a:lnTo>
                    <a:pt x="802" y="759"/>
                  </a:lnTo>
                  <a:lnTo>
                    <a:pt x="798" y="832"/>
                  </a:lnTo>
                  <a:lnTo>
                    <a:pt x="800" y="905"/>
                  </a:lnTo>
                  <a:lnTo>
                    <a:pt x="809" y="977"/>
                  </a:lnTo>
                  <a:lnTo>
                    <a:pt x="823" y="1048"/>
                  </a:lnTo>
                  <a:lnTo>
                    <a:pt x="844" y="1117"/>
                  </a:lnTo>
                  <a:lnTo>
                    <a:pt x="870" y="1183"/>
                  </a:lnTo>
                  <a:lnTo>
                    <a:pt x="902" y="1248"/>
                  </a:lnTo>
                  <a:lnTo>
                    <a:pt x="939" y="1309"/>
                  </a:lnTo>
                  <a:lnTo>
                    <a:pt x="982" y="1368"/>
                  </a:lnTo>
                  <a:lnTo>
                    <a:pt x="1029" y="1422"/>
                  </a:lnTo>
                  <a:lnTo>
                    <a:pt x="1082" y="1473"/>
                  </a:lnTo>
                  <a:lnTo>
                    <a:pt x="1139" y="1519"/>
                  </a:lnTo>
                  <a:lnTo>
                    <a:pt x="1200" y="1561"/>
                  </a:lnTo>
                  <a:lnTo>
                    <a:pt x="1266" y="1597"/>
                  </a:lnTo>
                  <a:lnTo>
                    <a:pt x="1337" y="1628"/>
                  </a:lnTo>
                  <a:lnTo>
                    <a:pt x="1410" y="1652"/>
                  </a:lnTo>
                  <a:lnTo>
                    <a:pt x="1483" y="1670"/>
                  </a:lnTo>
                  <a:lnTo>
                    <a:pt x="1556" y="1681"/>
                  </a:lnTo>
                  <a:lnTo>
                    <a:pt x="1630" y="1685"/>
                  </a:lnTo>
                  <a:lnTo>
                    <a:pt x="1703" y="1683"/>
                  </a:lnTo>
                  <a:lnTo>
                    <a:pt x="1775" y="1674"/>
                  </a:lnTo>
                  <a:lnTo>
                    <a:pt x="1845" y="1659"/>
                  </a:lnTo>
                  <a:lnTo>
                    <a:pt x="1914" y="1639"/>
                  </a:lnTo>
                  <a:lnTo>
                    <a:pt x="1981" y="1613"/>
                  </a:lnTo>
                  <a:lnTo>
                    <a:pt x="2046" y="1581"/>
                  </a:lnTo>
                  <a:lnTo>
                    <a:pt x="2107" y="1543"/>
                  </a:lnTo>
                  <a:lnTo>
                    <a:pt x="2166" y="1501"/>
                  </a:lnTo>
                  <a:lnTo>
                    <a:pt x="2220" y="1453"/>
                  </a:lnTo>
                  <a:lnTo>
                    <a:pt x="2271" y="1401"/>
                  </a:lnTo>
                  <a:lnTo>
                    <a:pt x="2317" y="1344"/>
                  </a:lnTo>
                  <a:lnTo>
                    <a:pt x="2359" y="1282"/>
                  </a:lnTo>
                  <a:lnTo>
                    <a:pt x="2395" y="1216"/>
                  </a:lnTo>
                  <a:lnTo>
                    <a:pt x="2426" y="1146"/>
                  </a:lnTo>
                  <a:lnTo>
                    <a:pt x="2451" y="1073"/>
                  </a:lnTo>
                  <a:lnTo>
                    <a:pt x="2468" y="1000"/>
                  </a:lnTo>
                  <a:lnTo>
                    <a:pt x="2479" y="926"/>
                  </a:lnTo>
                  <a:lnTo>
                    <a:pt x="2483" y="852"/>
                  </a:lnTo>
                </a:path>
                <a:path w="3257" h="2598">
                  <a:moveTo>
                    <a:pt x="3257" y="969"/>
                  </a:moveTo>
                  <a:lnTo>
                    <a:pt x="2582" y="969"/>
                  </a:lnTo>
                  <a:lnTo>
                    <a:pt x="2579" y="1044"/>
                  </a:lnTo>
                  <a:lnTo>
                    <a:pt x="2571" y="1117"/>
                  </a:lnTo>
                  <a:lnTo>
                    <a:pt x="2557" y="1188"/>
                  </a:lnTo>
                  <a:lnTo>
                    <a:pt x="2538" y="1257"/>
                  </a:lnTo>
                  <a:lnTo>
                    <a:pt x="2514" y="1324"/>
                  </a:lnTo>
                  <a:lnTo>
                    <a:pt x="2485" y="1389"/>
                  </a:lnTo>
                  <a:lnTo>
                    <a:pt x="2452" y="1451"/>
                  </a:lnTo>
                  <a:lnTo>
                    <a:pt x="2414" y="1510"/>
                  </a:lnTo>
                  <a:lnTo>
                    <a:pt x="2372" y="1566"/>
                  </a:lnTo>
                  <a:lnTo>
                    <a:pt x="2327" y="1618"/>
                  </a:lnTo>
                  <a:lnTo>
                    <a:pt x="2278" y="1668"/>
                  </a:lnTo>
                  <a:lnTo>
                    <a:pt x="2225" y="1713"/>
                  </a:lnTo>
                  <a:lnTo>
                    <a:pt x="2169" y="1755"/>
                  </a:lnTo>
                  <a:lnTo>
                    <a:pt x="2110" y="1793"/>
                  </a:lnTo>
                  <a:lnTo>
                    <a:pt x="2048" y="1826"/>
                  </a:lnTo>
                  <a:lnTo>
                    <a:pt x="1983" y="1855"/>
                  </a:lnTo>
                  <a:lnTo>
                    <a:pt x="1916" y="1879"/>
                  </a:lnTo>
                  <a:lnTo>
                    <a:pt x="1847" y="1898"/>
                  </a:lnTo>
                  <a:lnTo>
                    <a:pt x="1776" y="1911"/>
                  </a:lnTo>
                  <a:lnTo>
                    <a:pt x="1703" y="1920"/>
                  </a:lnTo>
                  <a:lnTo>
                    <a:pt x="1628" y="1923"/>
                  </a:lnTo>
                  <a:lnTo>
                    <a:pt x="1554" y="1920"/>
                  </a:lnTo>
                  <a:lnTo>
                    <a:pt x="1481" y="1911"/>
                  </a:lnTo>
                  <a:lnTo>
                    <a:pt x="1410" y="1898"/>
                  </a:lnTo>
                  <a:lnTo>
                    <a:pt x="1341" y="1879"/>
                  </a:lnTo>
                  <a:lnTo>
                    <a:pt x="1274" y="1855"/>
                  </a:lnTo>
                  <a:lnTo>
                    <a:pt x="1209" y="1826"/>
                  </a:lnTo>
                  <a:lnTo>
                    <a:pt x="1147" y="1793"/>
                  </a:lnTo>
                  <a:lnTo>
                    <a:pt x="1088" y="1755"/>
                  </a:lnTo>
                  <a:lnTo>
                    <a:pt x="1032" y="1713"/>
                  </a:lnTo>
                  <a:lnTo>
                    <a:pt x="979" y="1668"/>
                  </a:lnTo>
                  <a:lnTo>
                    <a:pt x="930" y="1618"/>
                  </a:lnTo>
                  <a:lnTo>
                    <a:pt x="884" y="1566"/>
                  </a:lnTo>
                  <a:lnTo>
                    <a:pt x="843" y="1510"/>
                  </a:lnTo>
                  <a:lnTo>
                    <a:pt x="805" y="1451"/>
                  </a:lnTo>
                  <a:lnTo>
                    <a:pt x="772" y="1389"/>
                  </a:lnTo>
                  <a:lnTo>
                    <a:pt x="743" y="1324"/>
                  </a:lnTo>
                  <a:lnTo>
                    <a:pt x="719" y="1257"/>
                  </a:lnTo>
                  <a:lnTo>
                    <a:pt x="700" y="1188"/>
                  </a:lnTo>
                  <a:lnTo>
                    <a:pt x="686" y="1117"/>
                  </a:lnTo>
                  <a:lnTo>
                    <a:pt x="678" y="1044"/>
                  </a:lnTo>
                  <a:lnTo>
                    <a:pt x="675" y="969"/>
                  </a:lnTo>
                  <a:lnTo>
                    <a:pt x="0" y="969"/>
                  </a:lnTo>
                  <a:lnTo>
                    <a:pt x="1" y="1046"/>
                  </a:lnTo>
                  <a:lnTo>
                    <a:pt x="7" y="1122"/>
                  </a:lnTo>
                  <a:lnTo>
                    <a:pt x="15" y="1197"/>
                  </a:lnTo>
                  <a:lnTo>
                    <a:pt x="27" y="1270"/>
                  </a:lnTo>
                  <a:lnTo>
                    <a:pt x="43" y="1343"/>
                  </a:lnTo>
                  <a:lnTo>
                    <a:pt x="61" y="1414"/>
                  </a:lnTo>
                  <a:lnTo>
                    <a:pt x="83" y="1484"/>
                  </a:lnTo>
                  <a:lnTo>
                    <a:pt x="107" y="1553"/>
                  </a:lnTo>
                  <a:lnTo>
                    <a:pt x="135" y="1620"/>
                  </a:lnTo>
                  <a:lnTo>
                    <a:pt x="165" y="1686"/>
                  </a:lnTo>
                  <a:lnTo>
                    <a:pt x="198" y="1750"/>
                  </a:lnTo>
                  <a:lnTo>
                    <a:pt x="234" y="1812"/>
                  </a:lnTo>
                  <a:lnTo>
                    <a:pt x="273" y="1873"/>
                  </a:lnTo>
                  <a:lnTo>
                    <a:pt x="314" y="1931"/>
                  </a:lnTo>
                  <a:lnTo>
                    <a:pt x="357" y="1988"/>
                  </a:lnTo>
                  <a:lnTo>
                    <a:pt x="403" y="2043"/>
                  </a:lnTo>
                  <a:lnTo>
                    <a:pt x="452" y="2096"/>
                  </a:lnTo>
                  <a:lnTo>
                    <a:pt x="502" y="2146"/>
                  </a:lnTo>
                  <a:lnTo>
                    <a:pt x="555" y="2195"/>
                  </a:lnTo>
                  <a:lnTo>
                    <a:pt x="610" y="2240"/>
                  </a:lnTo>
                  <a:lnTo>
                    <a:pt x="666" y="2284"/>
                  </a:lnTo>
                  <a:lnTo>
                    <a:pt x="725" y="2325"/>
                  </a:lnTo>
                  <a:lnTo>
                    <a:pt x="786" y="2364"/>
                  </a:lnTo>
                  <a:lnTo>
                    <a:pt x="848" y="2400"/>
                  </a:lnTo>
                  <a:lnTo>
                    <a:pt x="912" y="2433"/>
                  </a:lnTo>
                  <a:lnTo>
                    <a:pt x="978" y="2463"/>
                  </a:lnTo>
                  <a:lnTo>
                    <a:pt x="1045" y="2491"/>
                  </a:lnTo>
                  <a:lnTo>
                    <a:pt x="1114" y="2515"/>
                  </a:lnTo>
                  <a:lnTo>
                    <a:pt x="1184" y="2537"/>
                  </a:lnTo>
                  <a:lnTo>
                    <a:pt x="1255" y="2555"/>
                  </a:lnTo>
                  <a:lnTo>
                    <a:pt x="1327" y="2571"/>
                  </a:lnTo>
                  <a:lnTo>
                    <a:pt x="1401" y="2583"/>
                  </a:lnTo>
                  <a:lnTo>
                    <a:pt x="1476" y="2591"/>
                  </a:lnTo>
                  <a:lnTo>
                    <a:pt x="1552" y="2597"/>
                  </a:lnTo>
                  <a:lnTo>
                    <a:pt x="1628" y="2598"/>
                  </a:lnTo>
                  <a:lnTo>
                    <a:pt x="1705" y="2597"/>
                  </a:lnTo>
                  <a:lnTo>
                    <a:pt x="1781" y="2591"/>
                  </a:lnTo>
                  <a:lnTo>
                    <a:pt x="1856" y="2583"/>
                  </a:lnTo>
                  <a:lnTo>
                    <a:pt x="1929" y="2571"/>
                  </a:lnTo>
                  <a:lnTo>
                    <a:pt x="2002" y="2555"/>
                  </a:lnTo>
                  <a:lnTo>
                    <a:pt x="2073" y="2537"/>
                  </a:lnTo>
                  <a:lnTo>
                    <a:pt x="2143" y="2515"/>
                  </a:lnTo>
                  <a:lnTo>
                    <a:pt x="2212" y="2491"/>
                  </a:lnTo>
                  <a:lnTo>
                    <a:pt x="2279" y="2463"/>
                  </a:lnTo>
                  <a:lnTo>
                    <a:pt x="2345" y="2433"/>
                  </a:lnTo>
                  <a:lnTo>
                    <a:pt x="2409" y="2400"/>
                  </a:lnTo>
                  <a:lnTo>
                    <a:pt x="2471" y="2364"/>
                  </a:lnTo>
                  <a:lnTo>
                    <a:pt x="2532" y="2325"/>
                  </a:lnTo>
                  <a:lnTo>
                    <a:pt x="2590" y="2284"/>
                  </a:lnTo>
                  <a:lnTo>
                    <a:pt x="2647" y="2240"/>
                  </a:lnTo>
                  <a:lnTo>
                    <a:pt x="2702" y="2195"/>
                  </a:lnTo>
                  <a:lnTo>
                    <a:pt x="2755" y="2146"/>
                  </a:lnTo>
                  <a:lnTo>
                    <a:pt x="2805" y="2096"/>
                  </a:lnTo>
                  <a:lnTo>
                    <a:pt x="2854" y="2043"/>
                  </a:lnTo>
                  <a:lnTo>
                    <a:pt x="2900" y="1988"/>
                  </a:lnTo>
                  <a:lnTo>
                    <a:pt x="2943" y="1931"/>
                  </a:lnTo>
                  <a:lnTo>
                    <a:pt x="2984" y="1873"/>
                  </a:lnTo>
                  <a:lnTo>
                    <a:pt x="3023" y="1812"/>
                  </a:lnTo>
                  <a:lnTo>
                    <a:pt x="3059" y="1750"/>
                  </a:lnTo>
                  <a:lnTo>
                    <a:pt x="3092" y="1686"/>
                  </a:lnTo>
                  <a:lnTo>
                    <a:pt x="3122" y="1620"/>
                  </a:lnTo>
                  <a:lnTo>
                    <a:pt x="3150" y="1553"/>
                  </a:lnTo>
                  <a:lnTo>
                    <a:pt x="3174" y="1484"/>
                  </a:lnTo>
                  <a:lnTo>
                    <a:pt x="3196" y="1414"/>
                  </a:lnTo>
                  <a:lnTo>
                    <a:pt x="3214" y="1343"/>
                  </a:lnTo>
                  <a:lnTo>
                    <a:pt x="3230" y="1270"/>
                  </a:lnTo>
                  <a:lnTo>
                    <a:pt x="3242" y="1197"/>
                  </a:lnTo>
                  <a:lnTo>
                    <a:pt x="3250" y="1122"/>
                  </a:lnTo>
                  <a:lnTo>
                    <a:pt x="3256" y="1046"/>
                  </a:lnTo>
                  <a:lnTo>
                    <a:pt x="3257" y="969"/>
                  </a:lnTo>
                </a:path>
              </a:pathLst>
            </a:custGeom>
            <a:solidFill>
              <a:srgbClr val="80215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494" name="textbox 494"/>
            <p:cNvSpPr/>
            <p:nvPr/>
          </p:nvSpPr>
          <p:spPr>
            <a:xfrm>
              <a:off x="-12700" y="-12700"/>
              <a:ext cx="2094229" cy="167576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8000"/>
                </a:lnSpc>
              </a:pPr>
              <a:endParaRPr lang="en-US" altLang="en-US" sz="100" dirty="0"/>
            </a:p>
            <a:p>
              <a:pPr marL="861695" algn="l" rtl="0" eaLnBrk="0">
                <a:lnSpc>
                  <a:spcPct val="89000"/>
                </a:lnSpc>
              </a:pPr>
              <a:r>
                <a:rPr sz="1500" kern="0" spc="-10" dirty="0">
                  <a:ln w="5793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因子</a:t>
              </a:r>
              <a:endParaRPr lang="en-US" altLang="en-US" sz="1500" dirty="0"/>
            </a:p>
            <a:p>
              <a:pPr marL="848995" algn="l" rtl="0" eaLnBrk="0">
                <a:lnSpc>
                  <a:spcPts val="1920"/>
                </a:lnSpc>
              </a:pPr>
              <a:r>
                <a:rPr sz="1500" kern="0" spc="40" dirty="0">
                  <a:ln w="5793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发现</a:t>
              </a:r>
              <a:endParaRPr lang="en-US" altLang="en-US" sz="1500" dirty="0"/>
            </a:p>
          </p:txBody>
        </p:sp>
      </p:grpSp>
      <p:sp>
        <p:nvSpPr>
          <p:cNvPr id="496" name="textbox 496"/>
          <p:cNvSpPr/>
          <p:nvPr/>
        </p:nvSpPr>
        <p:spPr>
          <a:xfrm>
            <a:off x="8910599" y="4658487"/>
            <a:ext cx="2264410" cy="11068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3970" algn="l" rtl="0" eaLnBrk="0">
              <a:lnSpc>
                <a:spcPct val="88000"/>
              </a:lnSpc>
            </a:pPr>
            <a:r>
              <a:rPr sz="1700" kern="0" spc="1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一旦检测到循环，计</a:t>
            </a:r>
            <a:endParaRPr lang="en-US" altLang="en-US" sz="1700" dirty="0"/>
          </a:p>
          <a:p>
            <a:pPr marL="15875" indent="-3175" algn="l" rtl="0" eaLnBrk="0">
              <a:lnSpc>
                <a:spcPct val="164000"/>
              </a:lnSpc>
              <a:spcBef>
                <a:spcPts val="25"/>
              </a:spcBef>
            </a:pPr>
            <a:r>
              <a:rPr sz="1700" kern="0" spc="1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算两个数值的最大公</a:t>
            </a:r>
            <a:r>
              <a:rPr sz="1700" kern="0" spc="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1700" kern="0" spc="-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约数，即可得到因子。</a:t>
            </a:r>
            <a:endParaRPr lang="en-US" altLang="en-US" sz="1700" dirty="0"/>
          </a:p>
        </p:txBody>
      </p:sp>
      <p:sp>
        <p:nvSpPr>
          <p:cNvPr id="498" name="textbox 498"/>
          <p:cNvSpPr/>
          <p:nvPr/>
        </p:nvSpPr>
        <p:spPr>
          <a:xfrm>
            <a:off x="3690671" y="4716513"/>
            <a:ext cx="2174239" cy="11214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24765" algn="l" rtl="0" eaLnBrk="0">
              <a:lnSpc>
                <a:spcPct val="88000"/>
              </a:lnSpc>
            </a:pPr>
            <a:r>
              <a:rPr sz="1700" kern="0" spc="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生 成</a:t>
            </a:r>
            <a:r>
              <a:rPr sz="1700" kern="0" spc="-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序 列</a:t>
            </a:r>
            <a:r>
              <a:rPr sz="1700" kern="0" spc="-1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1900" kern="0" spc="0" baseline="33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r>
              <a:rPr sz="1200" kern="0" spc="1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</a:t>
            </a:r>
            <a:r>
              <a:rPr sz="1700" kern="0" spc="1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+</a:t>
            </a:r>
            <a:r>
              <a:rPr sz="1700" kern="0" spc="19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700" kern="0" spc="1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r>
              <a:rPr sz="1700" kern="0" spc="25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700" kern="0" spc="1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=</a:t>
            </a:r>
            <a:endParaRPr lang="en-US" altLang="en-US" sz="1700" dirty="0"/>
          </a:p>
          <a:p>
            <a:pPr marL="24765" indent="-12065" algn="l" rtl="0" eaLnBrk="0">
              <a:lnSpc>
                <a:spcPct val="167000"/>
              </a:lnSpc>
              <a:spcBef>
                <a:spcPts val="15"/>
              </a:spcBef>
            </a:pP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f(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1900" kern="0" spc="0" baseline="33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r>
              <a:rPr sz="1200" kern="0" spc="-9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) </a:t>
            </a: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并</a:t>
            </a:r>
            <a:r>
              <a:rPr sz="1700" kern="0" spc="-4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</a:t>
            </a:r>
            <a:r>
              <a:rPr sz="1700" kern="0" spc="-4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</a:t>
            </a:r>
            <a:r>
              <a:rPr sz="1700" kern="0" spc="-50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序</a:t>
            </a:r>
            <a:r>
              <a:rPr sz="1700" kern="0" spc="-45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列</a:t>
            </a:r>
            <a:r>
              <a:rPr sz="1700" kern="0" spc="-3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gcd</a:t>
            </a:r>
            <a:r>
              <a:rPr sz="1700" kern="0" spc="1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值</a:t>
            </a:r>
            <a:endParaRPr lang="en-US" altLang="en-US" sz="1700" dirty="0"/>
          </a:p>
        </p:txBody>
      </p:sp>
      <p:sp>
        <p:nvSpPr>
          <p:cNvPr id="500" name="textbox 500"/>
          <p:cNvSpPr/>
          <p:nvPr/>
        </p:nvSpPr>
        <p:spPr>
          <a:xfrm>
            <a:off x="6352247" y="2267115"/>
            <a:ext cx="2163445" cy="11068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3335" algn="l" rtl="0" eaLnBrk="0">
              <a:lnSpc>
                <a:spcPct val="88000"/>
              </a:lnSpc>
            </a:pPr>
            <a:r>
              <a:rPr sz="1700" kern="0" spc="3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Floyd</a:t>
            </a:r>
            <a:r>
              <a:rPr sz="1700" kern="0" spc="3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判环算法</a:t>
            </a:r>
            <a:endParaRPr lang="en-US" altLang="en-US" sz="1700" dirty="0"/>
          </a:p>
          <a:p>
            <a:pPr marL="12700" indent="120015" algn="l" rtl="0" eaLnBrk="0">
              <a:lnSpc>
                <a:spcPct val="164000"/>
              </a:lnSpc>
              <a:spcBef>
                <a:spcPts val="25"/>
              </a:spcBef>
            </a:pPr>
            <a:r>
              <a:rPr sz="1700" kern="0" spc="4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（乌龟和兔子算法）</a:t>
            </a:r>
            <a:r>
              <a:rPr sz="1700" kern="0" spc="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检测序列中的循环。</a:t>
            </a:r>
            <a:endParaRPr lang="en-US" altLang="en-US" sz="1700" dirty="0"/>
          </a:p>
        </p:txBody>
      </p:sp>
      <p:sp>
        <p:nvSpPr>
          <p:cNvPr id="502" name="textbox 502"/>
          <p:cNvSpPr/>
          <p:nvPr/>
        </p:nvSpPr>
        <p:spPr>
          <a:xfrm>
            <a:off x="1220685" y="2451722"/>
            <a:ext cx="2164714" cy="6870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700" kern="0" spc="1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选择初始值</a:t>
            </a:r>
            <a:r>
              <a:rPr sz="2700" kern="0" spc="170" baseline="-6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1900" kern="0" spc="170" baseline="-8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0</a:t>
            </a:r>
            <a:r>
              <a:rPr sz="1700" kern="0" spc="1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和伪</a:t>
            </a:r>
            <a:r>
              <a:rPr sz="1700" kern="0" spc="1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随</a:t>
            </a:r>
            <a:endParaRPr lang="en-US" altLang="en-US" sz="1700" dirty="0"/>
          </a:p>
          <a:p>
            <a:pPr marL="12700" algn="l" rtl="0" eaLnBrk="0">
              <a:lnSpc>
                <a:spcPts val="3285"/>
              </a:lnSpc>
            </a:pPr>
            <a:r>
              <a:rPr sz="1700" kern="0" spc="1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机函数</a:t>
            </a:r>
            <a:r>
              <a:rPr sz="1700" kern="0" spc="12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f</a:t>
            </a:r>
            <a:r>
              <a:rPr sz="1700" kern="0" spc="12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</a:t>
            </a:r>
            <a:r>
              <a:rPr sz="1700" kern="0" spc="12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1700" kern="0" spc="12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</a:t>
            </a:r>
            <a:endParaRPr lang="en-US" altLang="en-US" sz="1700" dirty="0"/>
          </a:p>
        </p:txBody>
      </p:sp>
      <p:pic>
        <p:nvPicPr>
          <p:cNvPr id="504" name="picture 5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156292" y="143781"/>
            <a:ext cx="1668879" cy="589078"/>
          </a:xfrm>
          <a:prstGeom prst="rect">
            <a:avLst/>
          </a:prstGeom>
        </p:spPr>
      </p:pic>
      <p:sp>
        <p:nvSpPr>
          <p:cNvPr id="506" name="textbox 506"/>
          <p:cNvSpPr/>
          <p:nvPr/>
        </p:nvSpPr>
        <p:spPr>
          <a:xfrm>
            <a:off x="4840285" y="299604"/>
            <a:ext cx="2472054" cy="4292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2700" kern="0" spc="50" dirty="0">
                <a:solidFill>
                  <a:srgbClr val="802157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提出建议和措施</a:t>
            </a:r>
            <a:endParaRPr lang="en-US" altLang="en-US" sz="2700" dirty="0"/>
          </a:p>
        </p:txBody>
      </p:sp>
      <p:sp>
        <p:nvSpPr>
          <p:cNvPr id="508" name="textbox 508"/>
          <p:cNvSpPr/>
          <p:nvPr/>
        </p:nvSpPr>
        <p:spPr>
          <a:xfrm>
            <a:off x="1988289" y="4420716"/>
            <a:ext cx="623569" cy="2559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10"/>
              </a:lnSpc>
            </a:pPr>
            <a:r>
              <a:rPr sz="1500" kern="0" spc="60" dirty="0">
                <a:ln w="5793" cap="flat" cmpd="sng">
                  <a:solidFill>
                    <a:srgbClr val="FFFFFF">
                      <a:alpha val="100000"/>
                    </a:srgbClr>
                  </a:solidFill>
                  <a:prstDash val="solid"/>
                  <a:bevel/>
                </a:ln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初始化</a:t>
            </a:r>
            <a:endParaRPr lang="en-US" altLang="en-US" sz="1500" dirty="0"/>
          </a:p>
        </p:txBody>
      </p:sp>
      <p:sp>
        <p:nvSpPr>
          <p:cNvPr id="510" name="path"/>
          <p:cNvSpPr/>
          <p:nvPr/>
        </p:nvSpPr>
        <p:spPr>
          <a:xfrm>
            <a:off x="193675" y="862329"/>
            <a:ext cx="11803379" cy="7620"/>
          </a:xfrm>
          <a:custGeom>
            <a:avLst/>
            <a:gdLst/>
            <a:ahLst/>
            <a:cxnLst/>
            <a:rect l="0" t="0" r="0" b="0"/>
            <a:pathLst>
              <a:path w="18587" h="12">
                <a:moveTo>
                  <a:pt x="18587" y="12"/>
                </a:moveTo>
                <a:lnTo>
                  <a:pt x="0" y="12"/>
                </a:lnTo>
                <a:lnTo>
                  <a:pt x="0" y="0"/>
                </a:lnTo>
                <a:lnTo>
                  <a:pt x="18587" y="0"/>
                </a:lnTo>
                <a:lnTo>
                  <a:pt x="18587" y="12"/>
                </a:lnTo>
              </a:path>
            </a:pathLst>
          </a:cu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2" name="rect"/>
          <p:cNvSpPr/>
          <p:nvPr/>
        </p:nvSpPr>
        <p:spPr>
          <a:xfrm>
            <a:off x="1387792" y="3869245"/>
            <a:ext cx="1820227" cy="7620"/>
          </a:xfrm>
          <a:prstGeom prst="rect">
            <a:avLst/>
          </a:pr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4" name="rect"/>
          <p:cNvSpPr/>
          <p:nvPr/>
        </p:nvSpPr>
        <p:spPr>
          <a:xfrm>
            <a:off x="6359156" y="3845890"/>
            <a:ext cx="1820150" cy="7620"/>
          </a:xfrm>
          <a:prstGeom prst="rect">
            <a:avLst/>
          </a:pr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6" name="rect"/>
          <p:cNvSpPr/>
          <p:nvPr/>
        </p:nvSpPr>
        <p:spPr>
          <a:xfrm>
            <a:off x="2272766" y="3872483"/>
            <a:ext cx="7620" cy="153924"/>
          </a:xfrm>
          <a:prstGeom prst="rect">
            <a:avLst/>
          </a:pr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18" name="rect"/>
          <p:cNvSpPr/>
          <p:nvPr/>
        </p:nvSpPr>
        <p:spPr>
          <a:xfrm>
            <a:off x="7265314" y="3849623"/>
            <a:ext cx="7619" cy="153924"/>
          </a:xfrm>
          <a:prstGeom prst="rect">
            <a:avLst/>
          </a:pr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picture 5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 rot="21600000">
            <a:off x="152400" y="153923"/>
            <a:ext cx="9278111" cy="594360"/>
            <a:chOff x="0" y="0"/>
            <a:chExt cx="9278111" cy="594360"/>
          </a:xfrm>
        </p:grpSpPr>
        <p:pic>
          <p:nvPicPr>
            <p:cNvPr id="522" name="picture 5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278111" cy="594360"/>
            </a:xfrm>
            <a:prstGeom prst="rect">
              <a:avLst/>
            </a:prstGeom>
          </p:spPr>
        </p:pic>
        <p:sp>
          <p:nvSpPr>
            <p:cNvPr id="524" name="textbox 524"/>
            <p:cNvSpPr/>
            <p:nvPr/>
          </p:nvSpPr>
          <p:spPr>
            <a:xfrm>
              <a:off x="-12700" y="-12700"/>
              <a:ext cx="9304019" cy="65849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6000"/>
                </a:lnSpc>
              </a:pPr>
              <a:endParaRPr lang="en-US" altLang="en-US" sz="100" dirty="0"/>
            </a:p>
            <a:p>
              <a:pPr marL="1409700" algn="l" rtl="0" eaLnBrk="0">
                <a:lnSpc>
                  <a:spcPts val="3400"/>
                </a:lnSpc>
              </a:pPr>
              <a:r>
                <a:rPr sz="2700" kern="0" spc="80" dirty="0">
                  <a:solidFill>
                    <a:srgbClr val="FFFFFF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&gt;</a:t>
              </a:r>
              <a:r>
                <a:rPr sz="2700" b="1" kern="0" spc="8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示例</a:t>
              </a:r>
              <a:endParaRPr lang="en-US" altLang="en-US" sz="2700" dirty="0"/>
            </a:p>
          </p:txBody>
        </p:sp>
      </p:grpSp>
      <p:sp>
        <p:nvSpPr>
          <p:cNvPr id="526" name="rect"/>
          <p:cNvSpPr/>
          <p:nvPr/>
        </p:nvSpPr>
        <p:spPr>
          <a:xfrm>
            <a:off x="193675" y="862329"/>
            <a:ext cx="11803379" cy="7620"/>
          </a:xfrm>
          <a:prstGeom prst="rect">
            <a:avLst/>
          </a:pr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28" name="picture 5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677400" y="99059"/>
            <a:ext cx="2499359" cy="771144"/>
          </a:xfrm>
          <a:prstGeom prst="rect">
            <a:avLst/>
          </a:prstGeom>
        </p:spPr>
      </p:pic>
      <p:pic>
        <p:nvPicPr>
          <p:cNvPr id="530" name="picture 5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524400" y="0"/>
            <a:ext cx="6640166" cy="6858000"/>
          </a:xfrm>
          <a:prstGeom prst="rect">
            <a:avLst/>
          </a:prstGeom>
        </p:spPr>
      </p:pic>
      <p:sp>
        <p:nvSpPr>
          <p:cNvPr id="532" name="textbox 532"/>
          <p:cNvSpPr/>
          <p:nvPr/>
        </p:nvSpPr>
        <p:spPr>
          <a:xfrm>
            <a:off x="547827" y="1239316"/>
            <a:ext cx="9965690" cy="39274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4000"/>
              </a:lnSpc>
            </a:pPr>
            <a:r>
              <a:rPr sz="2300" kern="0" spc="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例：整数因子分解</a:t>
            </a:r>
            <a:r>
              <a:rPr sz="3200" kern="0" spc="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,</a:t>
            </a:r>
            <a:r>
              <a:rPr sz="2300" kern="0" spc="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假设我们需要分解一个整数</a:t>
            </a:r>
            <a:r>
              <a:rPr sz="2300" kern="0" spc="7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n</a:t>
            </a:r>
            <a:r>
              <a:rPr sz="2300" kern="0" spc="-29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300" kern="0" spc="7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=8051</a:t>
            </a:r>
            <a:endParaRPr lang="en-US" altLang="en-US" sz="2300" dirty="0"/>
          </a:p>
          <a:p>
            <a:pPr algn="l" rtl="0" eaLnBrk="0">
              <a:lnSpc>
                <a:spcPct val="134000"/>
              </a:lnSpc>
            </a:pPr>
            <a:endParaRPr lang="en-US" altLang="en-US" sz="1000" dirty="0"/>
          </a:p>
          <a:p>
            <a:pPr algn="l" rtl="0" eaLnBrk="0">
              <a:lnSpc>
                <a:spcPct val="135000"/>
              </a:lnSpc>
            </a:pPr>
            <a:endParaRPr lang="en-US" altLang="en-US" sz="1000" dirty="0"/>
          </a:p>
          <a:p>
            <a:pPr marL="84455" algn="l" rtl="0" eaLnBrk="0">
              <a:lnSpc>
                <a:spcPts val="2420"/>
              </a:lnSpc>
              <a:spcBef>
                <a:spcPts val="515"/>
              </a:spcBef>
            </a:pPr>
            <a:r>
              <a:rPr sz="1700" kern="0" spc="8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初始化：选择初始值</a:t>
            </a:r>
            <a:r>
              <a:rPr sz="1700" kern="0" spc="-3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8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1700" kern="0" spc="8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=2</a:t>
            </a:r>
            <a:r>
              <a:rPr sz="1700" kern="0" spc="-21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8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，并设定伪随机函数</a:t>
            </a:r>
            <a:r>
              <a:rPr sz="1700" kern="0" spc="-3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8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f(x)</a:t>
            </a:r>
            <a:r>
              <a:rPr sz="1700" kern="0" spc="25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700" kern="0" spc="8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=</a:t>
            </a:r>
            <a:r>
              <a:rPr sz="1700" kern="0" spc="15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700" kern="0" spc="8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1200" kern="0" spc="8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  </a:t>
            </a: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+</a:t>
            </a:r>
            <a:r>
              <a:rPr sz="1700" kern="0" spc="19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1(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mod</a:t>
            </a: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8051)</a:t>
            </a:r>
            <a:endParaRPr lang="en-US" altLang="en-US" sz="1700" dirty="0"/>
          </a:p>
          <a:p>
            <a:pPr algn="l" rtl="0" eaLnBrk="0">
              <a:lnSpc>
                <a:spcPct val="144000"/>
              </a:lnSpc>
            </a:pPr>
            <a:endParaRPr lang="en-US" altLang="en-US" sz="1000" dirty="0"/>
          </a:p>
          <a:p>
            <a:pPr marL="84455" algn="l" rtl="0" eaLnBrk="0">
              <a:lnSpc>
                <a:spcPct val="92000"/>
              </a:lnSpc>
              <a:spcBef>
                <a:spcPts val="530"/>
              </a:spcBef>
            </a:pP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迭代过程：计算序列</a:t>
            </a:r>
            <a:r>
              <a:rPr sz="2700" kern="0" spc="70" baseline="-6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1900" kern="0" spc="70" baseline="-8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r>
              <a:rPr sz="1200" kern="0" spc="8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</a:t>
            </a: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= f(</a:t>
            </a:r>
            <a:r>
              <a:rPr sz="2700" kern="0" spc="70" baseline="-6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1900" kern="0" spc="70" baseline="-8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0</a:t>
            </a: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)</a:t>
            </a:r>
            <a:r>
              <a:rPr sz="1700" kern="0" spc="26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=</a:t>
            </a:r>
            <a:r>
              <a:rPr sz="1700" kern="0" spc="24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r>
              <a:rPr sz="1200" kern="0" spc="7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r>
              <a:rPr sz="1200" kern="0" spc="6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+</a:t>
            </a:r>
            <a:r>
              <a:rPr sz="1700" kern="0" spc="18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1(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mod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8051)</a:t>
            </a:r>
            <a:r>
              <a:rPr sz="1700" kern="0" spc="26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=</a:t>
            </a:r>
            <a:r>
              <a:rPr sz="1700" kern="0" spc="25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5</a:t>
            </a:r>
            <a:endParaRPr lang="en-US" altLang="en-US" sz="1700" dirty="0"/>
          </a:p>
          <a:p>
            <a:pPr marL="2136775" algn="l" rtl="0" eaLnBrk="0">
              <a:lnSpc>
                <a:spcPts val="2260"/>
              </a:lnSpc>
            </a:pPr>
            <a:r>
              <a:rPr sz="2700" kern="0" spc="60" baseline="4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1900" kern="0" spc="60" baseline="6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r>
              <a:rPr sz="1200" kern="0" spc="6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 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f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</a:t>
            </a:r>
            <a:r>
              <a:rPr sz="2700" kern="0" spc="60" baseline="4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1900" kern="0" spc="60" baseline="6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 =</a:t>
            </a:r>
            <a:r>
              <a:rPr sz="1700" kern="0" spc="21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5</a:t>
            </a:r>
            <a:r>
              <a:rPr sz="1200" kern="0" spc="6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  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+</a:t>
            </a:r>
            <a:r>
              <a:rPr sz="1700" kern="0" spc="19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5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1(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mod</a:t>
            </a:r>
            <a:r>
              <a:rPr sz="1700" kern="0" spc="5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</a:t>
            </a:r>
            <a:r>
              <a:rPr sz="1700" kern="0" spc="5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8051) =</a:t>
            </a:r>
            <a:r>
              <a:rPr sz="1700" kern="0" spc="11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5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26</a:t>
            </a:r>
            <a:endParaRPr lang="en-US" altLang="en-US" sz="1700" dirty="0"/>
          </a:p>
          <a:p>
            <a:pPr marL="2137410" algn="l" rtl="0" eaLnBrk="0">
              <a:lnSpc>
                <a:spcPts val="2340"/>
              </a:lnSpc>
            </a:pPr>
            <a:r>
              <a:rPr sz="2700" kern="0" spc="60" baseline="5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1900" kern="0" spc="60" baseline="8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3</a:t>
            </a:r>
            <a:r>
              <a:rPr sz="1200" kern="0" spc="6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 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f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</a:t>
            </a:r>
            <a:r>
              <a:rPr sz="2700" kern="0" spc="60" baseline="5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1900" kern="0" spc="60" baseline="8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 =</a:t>
            </a:r>
            <a:r>
              <a:rPr sz="1700" kern="0" spc="18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26</a:t>
            </a:r>
            <a:r>
              <a:rPr sz="1200" kern="0" spc="6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 </a:t>
            </a:r>
            <a:r>
              <a:rPr sz="1200" kern="0" spc="5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700" kern="0" spc="5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+</a:t>
            </a:r>
            <a:r>
              <a:rPr sz="1700" kern="0" spc="19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5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1(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mod</a:t>
            </a:r>
            <a:r>
              <a:rPr sz="1700" kern="0" spc="5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</a:t>
            </a:r>
            <a:r>
              <a:rPr sz="1700" kern="0" spc="5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8051) =</a:t>
            </a:r>
            <a:r>
              <a:rPr sz="1700" kern="0" spc="16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5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677</a:t>
            </a:r>
            <a:endParaRPr lang="en-US" altLang="en-US" sz="1700" dirty="0"/>
          </a:p>
          <a:p>
            <a:pPr marL="2136775" algn="l" rtl="0" eaLnBrk="0">
              <a:lnSpc>
                <a:spcPct val="100000"/>
              </a:lnSpc>
              <a:spcBef>
                <a:spcPts val="95"/>
              </a:spcBef>
            </a:pPr>
            <a:r>
              <a:rPr sz="2700" kern="0" spc="60" baseline="-6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1900" kern="0" spc="60" baseline="-8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4</a:t>
            </a:r>
            <a:r>
              <a:rPr sz="1200" kern="0" spc="6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= 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f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</a:t>
            </a:r>
            <a:r>
              <a:rPr sz="2700" kern="0" spc="60" baseline="-6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1900" kern="0" spc="60" baseline="-8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3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 =</a:t>
            </a:r>
            <a:r>
              <a:rPr sz="1700" kern="0" spc="19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677</a:t>
            </a:r>
            <a:r>
              <a:rPr sz="1200" kern="0" spc="6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  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+</a:t>
            </a:r>
            <a:r>
              <a:rPr sz="1700" kern="0" spc="19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1(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mod</a:t>
            </a:r>
            <a:r>
              <a:rPr sz="1700" kern="0" spc="5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</a:t>
            </a:r>
            <a:r>
              <a:rPr sz="1700" kern="0" spc="5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8051) =</a:t>
            </a:r>
            <a:r>
              <a:rPr sz="1700" kern="0" spc="10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1700" kern="0" spc="5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4574</a:t>
            </a:r>
            <a:endParaRPr lang="en-US" altLang="en-US" sz="1700" dirty="0"/>
          </a:p>
          <a:p>
            <a:pPr algn="r" rtl="0" eaLnBrk="0">
              <a:lnSpc>
                <a:spcPts val="3050"/>
              </a:lnSpc>
              <a:spcBef>
                <a:spcPts val="1360"/>
              </a:spcBef>
            </a:pP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检测循环：使用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Floyd</a:t>
            </a: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判环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算法，计算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gcd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(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x</a:t>
            </a:r>
            <a:r>
              <a:rPr sz="1700" kern="0" spc="390" dirty="0">
                <a:solidFill>
                  <a:srgbClr val="0D0D0D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4</a:t>
            </a:r>
            <a:r>
              <a:rPr sz="1700" kern="0" spc="-26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−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x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2,8051)</a:t>
            </a:r>
            <a:r>
              <a:rPr sz="1700" kern="0" spc="-25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=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gcd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(4574−26,8051)</a:t>
            </a:r>
            <a:r>
              <a:rPr sz="1700" kern="0" spc="-26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=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gcd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(4548,8051)</a:t>
            </a:r>
            <a:r>
              <a:rPr sz="1700" kern="0" spc="-26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=97</a:t>
            </a:r>
            <a:endParaRPr lang="en-US" altLang="en-US" sz="1700" dirty="0"/>
          </a:p>
          <a:p>
            <a:pPr marL="103505" algn="l" rtl="0" eaLnBrk="0">
              <a:lnSpc>
                <a:spcPct val="97000"/>
              </a:lnSpc>
              <a:spcBef>
                <a:spcPts val="20"/>
              </a:spcBef>
            </a:pPr>
            <a:r>
              <a:rPr sz="1700" kern="0" spc="8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因此，我们找到了一个非平</a:t>
            </a: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凡因子</a:t>
            </a: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97</a:t>
            </a: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en-US" sz="1700" dirty="0"/>
          </a:p>
          <a:p>
            <a:pPr algn="l" rtl="0" eaLnBrk="0">
              <a:lnSpc>
                <a:spcPct val="148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400" dirty="0"/>
          </a:p>
          <a:p>
            <a:pPr marL="103505" algn="l" rtl="0" eaLnBrk="0">
              <a:lnSpc>
                <a:spcPct val="100000"/>
              </a:lnSpc>
              <a:spcBef>
                <a:spcPts val="0"/>
              </a:spcBef>
            </a:pP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因子发现：进一步分解</a:t>
            </a:r>
            <a:r>
              <a:rPr sz="1700" kern="0" spc="-28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8051</a:t>
            </a:r>
            <a:r>
              <a:rPr sz="1700" kern="0" spc="-26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=97</a:t>
            </a: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×</a:t>
            </a: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83</a:t>
            </a:r>
            <a:r>
              <a:rPr sz="1700" kern="0" spc="-25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，因此我们找到了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8051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的两个因子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97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83</a:t>
            </a:r>
            <a:endParaRPr lang="en-US" altLang="en-US" sz="17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picture 5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536" name="textbox 536"/>
          <p:cNvSpPr/>
          <p:nvPr/>
        </p:nvSpPr>
        <p:spPr>
          <a:xfrm>
            <a:off x="7144511" y="2386583"/>
            <a:ext cx="3573779" cy="879475"/>
          </a:xfrm>
          <a:prstGeom prst="rect">
            <a:avLst/>
          </a:prstGeom>
          <a:solidFill>
            <a:srgbClr val="D0CEC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3000"/>
              </a:lnSpc>
            </a:pPr>
            <a:endParaRPr lang="en-US" altLang="en-US" sz="400" dirty="0"/>
          </a:p>
          <a:p>
            <a:pPr marL="6985" indent="6985" algn="l" rtl="0" eaLnBrk="0">
              <a:lnSpc>
                <a:spcPct val="104000"/>
              </a:lnSpc>
              <a:spcBef>
                <a:spcPts val="5"/>
              </a:spcBef>
            </a:pPr>
            <a:r>
              <a:rPr sz="1700" kern="0" spc="90" dirty="0">
                <a:ln w="6537" cap="flat" cmpd="sng">
                  <a:solidFill>
                    <a:srgbClr val="0D0D0D">
                      <a:alpha val="100000"/>
                    </a:srgbClr>
                  </a:solidFill>
                  <a:prstDash val="solid"/>
                  <a:bevel/>
                </a:ln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高效性</a:t>
            </a:r>
            <a:r>
              <a:rPr sz="17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：在许多实际应用中表现优</a:t>
            </a:r>
            <a:r>
              <a:rPr sz="1700" kern="0" spc="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17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越，尤其是对于中等规模的数值问</a:t>
            </a:r>
            <a:r>
              <a:rPr sz="1700" kern="0" spc="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1700" kern="0" spc="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题</a:t>
            </a:r>
            <a:endParaRPr lang="en-US" altLang="en-US" sz="1700" dirty="0"/>
          </a:p>
        </p:txBody>
      </p:sp>
      <p:sp>
        <p:nvSpPr>
          <p:cNvPr id="538" name="textbox 538"/>
          <p:cNvSpPr/>
          <p:nvPr/>
        </p:nvSpPr>
        <p:spPr>
          <a:xfrm>
            <a:off x="757427" y="4143755"/>
            <a:ext cx="3573779" cy="879475"/>
          </a:xfrm>
          <a:prstGeom prst="rect">
            <a:avLst/>
          </a:prstGeom>
          <a:solidFill>
            <a:srgbClr val="D0CEC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0000"/>
              </a:lnSpc>
            </a:pPr>
            <a:endParaRPr lang="en-US" altLang="en-US" sz="400" dirty="0"/>
          </a:p>
          <a:p>
            <a:pPr marL="11430" indent="-3175" algn="l" rtl="0" eaLnBrk="0">
              <a:lnSpc>
                <a:spcPct val="104000"/>
              </a:lnSpc>
              <a:spcBef>
                <a:spcPts val="0"/>
              </a:spcBef>
            </a:pPr>
            <a:r>
              <a:rPr sz="1700" kern="0" spc="30" dirty="0">
                <a:ln w="6537" cap="flat" cmpd="sng">
                  <a:solidFill>
                    <a:srgbClr val="0D0D0D">
                      <a:alpha val="100000"/>
                    </a:srgbClr>
                  </a:solidFill>
                  <a:prstDash val="solid"/>
                  <a:bevel/>
                </a:ln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概率性</a:t>
            </a:r>
            <a:r>
              <a:rPr sz="1700" kern="0" spc="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1700" kern="0" spc="-48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由于其本质上是概率算法，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8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不能保证在所有情况</a:t>
            </a: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下都能迅速找</a:t>
            </a:r>
            <a:r>
              <a:rPr sz="17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1700" kern="0" spc="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到解</a:t>
            </a:r>
            <a:endParaRPr lang="en-US" altLang="en-US" sz="1700" dirty="0"/>
          </a:p>
        </p:txBody>
      </p:sp>
      <p:sp>
        <p:nvSpPr>
          <p:cNvPr id="540" name="textbox 540"/>
          <p:cNvSpPr/>
          <p:nvPr/>
        </p:nvSpPr>
        <p:spPr>
          <a:xfrm>
            <a:off x="568452" y="2365247"/>
            <a:ext cx="3573779" cy="850900"/>
          </a:xfrm>
          <a:prstGeom prst="rect">
            <a:avLst/>
          </a:prstGeom>
          <a:solidFill>
            <a:srgbClr val="D0CEC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</a:pPr>
            <a:endParaRPr lang="en-US" altLang="en-US" sz="400" dirty="0"/>
          </a:p>
          <a:p>
            <a:pPr marL="6350" algn="l" rtl="0" eaLnBrk="0">
              <a:lnSpc>
                <a:spcPct val="100000"/>
              </a:lnSpc>
              <a:spcBef>
                <a:spcPts val="5"/>
              </a:spcBef>
            </a:pPr>
            <a:r>
              <a:rPr sz="1500" kern="0" spc="100" dirty="0">
                <a:ln w="5793" cap="flat" cmpd="sng">
                  <a:solidFill>
                    <a:srgbClr val="0D0D0D">
                      <a:alpha val="100000"/>
                    </a:srgbClr>
                  </a:solidFill>
                  <a:prstDash val="solid"/>
                  <a:bevel/>
                </a:ln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低内存占用</a:t>
            </a:r>
            <a:r>
              <a:rPr sz="1500" kern="0" spc="10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：只需常数级别</a:t>
            </a:r>
            <a:r>
              <a:rPr sz="15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的内存</a:t>
            </a:r>
            <a:endParaRPr lang="en-US" altLang="en-US" sz="1500" dirty="0"/>
          </a:p>
        </p:txBody>
      </p:sp>
      <p:sp>
        <p:nvSpPr>
          <p:cNvPr id="542" name="textbox 542"/>
          <p:cNvSpPr/>
          <p:nvPr/>
        </p:nvSpPr>
        <p:spPr>
          <a:xfrm>
            <a:off x="7338059" y="4145279"/>
            <a:ext cx="3573779" cy="809625"/>
          </a:xfrm>
          <a:prstGeom prst="rect">
            <a:avLst/>
          </a:prstGeom>
          <a:solidFill>
            <a:srgbClr val="D0CEC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9000"/>
              </a:lnSpc>
            </a:pPr>
            <a:endParaRPr lang="en-US" altLang="en-US" sz="400" dirty="0"/>
          </a:p>
          <a:p>
            <a:pPr marL="6985" indent="1905" algn="l" rtl="0" eaLnBrk="0">
              <a:lnSpc>
                <a:spcPct val="103000"/>
              </a:lnSpc>
              <a:spcBef>
                <a:spcPts val="5"/>
              </a:spcBef>
            </a:pPr>
            <a:r>
              <a:rPr sz="1500" kern="0" spc="100" dirty="0">
                <a:ln w="5793" cap="flat" cmpd="sng">
                  <a:solidFill>
                    <a:srgbClr val="0D0D0D">
                      <a:alpha val="100000"/>
                    </a:srgbClr>
                  </a:solidFill>
                  <a:prstDash val="solid"/>
                  <a:bevel/>
                </a:ln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依赖伪随机函数</a:t>
            </a:r>
            <a:r>
              <a:rPr sz="1500" kern="0" spc="10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：算法的性能在一</a:t>
            </a:r>
            <a:r>
              <a:rPr sz="15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定程</a:t>
            </a:r>
            <a:r>
              <a:rPr sz="15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15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度上依赖于伪随机函数的选择</a:t>
            </a:r>
            <a:endParaRPr lang="en-US" altLang="en-US" sz="1500" dirty="0"/>
          </a:p>
        </p:txBody>
      </p:sp>
      <p:grpSp>
        <p:nvGrpSpPr>
          <p:cNvPr id="30" name="group 30"/>
          <p:cNvGrpSpPr/>
          <p:nvPr/>
        </p:nvGrpSpPr>
        <p:grpSpPr>
          <a:xfrm rot="21600000">
            <a:off x="5898311" y="3719613"/>
            <a:ext cx="1434084" cy="1642872"/>
            <a:chOff x="0" y="0"/>
            <a:chExt cx="1434084" cy="1642872"/>
          </a:xfrm>
        </p:grpSpPr>
        <p:sp>
          <p:nvSpPr>
            <p:cNvPr id="544" name="path"/>
            <p:cNvSpPr/>
            <p:nvPr/>
          </p:nvSpPr>
          <p:spPr>
            <a:xfrm>
              <a:off x="0" y="0"/>
              <a:ext cx="1434084" cy="1642872"/>
            </a:xfrm>
            <a:custGeom>
              <a:avLst/>
              <a:gdLst/>
              <a:ahLst/>
              <a:cxnLst/>
              <a:rect l="0" t="0" r="0" b="0"/>
              <a:pathLst>
                <a:path w="2258" h="2587">
                  <a:moveTo>
                    <a:pt x="1128" y="2587"/>
                  </a:moveTo>
                  <a:lnTo>
                    <a:pt x="0" y="1953"/>
                  </a:lnTo>
                  <a:lnTo>
                    <a:pt x="0" y="633"/>
                  </a:lnTo>
                  <a:lnTo>
                    <a:pt x="1128" y="0"/>
                  </a:lnTo>
                  <a:lnTo>
                    <a:pt x="2258" y="633"/>
                  </a:lnTo>
                  <a:lnTo>
                    <a:pt x="2258" y="1953"/>
                  </a:lnTo>
                  <a:lnTo>
                    <a:pt x="1128" y="2587"/>
                  </a:lnTo>
                </a:path>
              </a:pathLst>
            </a:custGeom>
            <a:solidFill>
              <a:srgbClr val="302F2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46" name="textbox 546"/>
            <p:cNvSpPr/>
            <p:nvPr/>
          </p:nvSpPr>
          <p:spPr>
            <a:xfrm>
              <a:off x="-12700" y="-12700"/>
              <a:ext cx="1459864" cy="174815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5000"/>
                </a:lnSpc>
              </a:pPr>
              <a:endParaRPr lang="en-US" altLang="en-US" sz="1000" dirty="0"/>
            </a:p>
            <a:p>
              <a:pPr marL="473710" algn="l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4400" kern="0" spc="-1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缺</a:t>
              </a:r>
              <a:endParaRPr lang="en-US" altLang="en-US" sz="4400" dirty="0"/>
            </a:p>
          </p:txBody>
        </p:sp>
      </p:grpSp>
      <p:grpSp>
        <p:nvGrpSpPr>
          <p:cNvPr id="32" name="group 32"/>
          <p:cNvGrpSpPr/>
          <p:nvPr/>
        </p:nvGrpSpPr>
        <p:grpSpPr>
          <a:xfrm rot="21600000">
            <a:off x="4341215" y="3711435"/>
            <a:ext cx="1434084" cy="1642871"/>
            <a:chOff x="0" y="0"/>
            <a:chExt cx="1434084" cy="1642871"/>
          </a:xfrm>
        </p:grpSpPr>
        <p:sp>
          <p:nvSpPr>
            <p:cNvPr id="548" name="path"/>
            <p:cNvSpPr/>
            <p:nvPr/>
          </p:nvSpPr>
          <p:spPr>
            <a:xfrm>
              <a:off x="0" y="0"/>
              <a:ext cx="1434084" cy="1642871"/>
            </a:xfrm>
            <a:custGeom>
              <a:avLst/>
              <a:gdLst/>
              <a:ahLst/>
              <a:cxnLst/>
              <a:rect l="0" t="0" r="0" b="0"/>
              <a:pathLst>
                <a:path w="2258" h="2587">
                  <a:moveTo>
                    <a:pt x="1130" y="2587"/>
                  </a:moveTo>
                  <a:lnTo>
                    <a:pt x="0" y="1953"/>
                  </a:lnTo>
                  <a:lnTo>
                    <a:pt x="0" y="633"/>
                  </a:lnTo>
                  <a:lnTo>
                    <a:pt x="1130" y="0"/>
                  </a:lnTo>
                  <a:lnTo>
                    <a:pt x="2258" y="633"/>
                  </a:lnTo>
                  <a:lnTo>
                    <a:pt x="2258" y="1953"/>
                  </a:lnTo>
                  <a:lnTo>
                    <a:pt x="1130" y="2587"/>
                  </a:lnTo>
                </a:path>
              </a:pathLst>
            </a:custGeom>
            <a:solidFill>
              <a:srgbClr val="80215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50" name="textbox 550"/>
            <p:cNvSpPr/>
            <p:nvPr/>
          </p:nvSpPr>
          <p:spPr>
            <a:xfrm>
              <a:off x="-12700" y="-12700"/>
              <a:ext cx="1459864" cy="17462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6000"/>
                </a:lnSpc>
              </a:pPr>
              <a:endParaRPr lang="en-US" altLang="en-US" sz="1000" dirty="0"/>
            </a:p>
            <a:p>
              <a:pPr marL="427990" algn="l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4400" kern="0" spc="-1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优</a:t>
              </a:r>
              <a:endParaRPr lang="en-US" altLang="en-US" sz="4400" dirty="0"/>
            </a:p>
          </p:txBody>
        </p:sp>
      </p:grpSp>
      <p:grpSp>
        <p:nvGrpSpPr>
          <p:cNvPr id="34" name="group 34"/>
          <p:cNvGrpSpPr/>
          <p:nvPr/>
        </p:nvGrpSpPr>
        <p:grpSpPr>
          <a:xfrm rot="21600000">
            <a:off x="5707379" y="1964435"/>
            <a:ext cx="1434084" cy="1642872"/>
            <a:chOff x="0" y="0"/>
            <a:chExt cx="1434084" cy="1642872"/>
          </a:xfrm>
        </p:grpSpPr>
        <p:sp>
          <p:nvSpPr>
            <p:cNvPr id="552" name="path"/>
            <p:cNvSpPr/>
            <p:nvPr/>
          </p:nvSpPr>
          <p:spPr>
            <a:xfrm>
              <a:off x="0" y="0"/>
              <a:ext cx="1434084" cy="1642872"/>
            </a:xfrm>
            <a:custGeom>
              <a:avLst/>
              <a:gdLst/>
              <a:ahLst/>
              <a:cxnLst/>
              <a:rect l="0" t="0" r="0" b="0"/>
              <a:pathLst>
                <a:path w="2258" h="2587">
                  <a:moveTo>
                    <a:pt x="1130" y="2587"/>
                  </a:moveTo>
                  <a:lnTo>
                    <a:pt x="0" y="1951"/>
                  </a:lnTo>
                  <a:lnTo>
                    <a:pt x="0" y="633"/>
                  </a:lnTo>
                  <a:lnTo>
                    <a:pt x="1130" y="0"/>
                  </a:lnTo>
                  <a:lnTo>
                    <a:pt x="2258" y="633"/>
                  </a:lnTo>
                  <a:lnTo>
                    <a:pt x="2258" y="1951"/>
                  </a:lnTo>
                  <a:lnTo>
                    <a:pt x="1130" y="2587"/>
                  </a:lnTo>
                </a:path>
              </a:pathLst>
            </a:custGeom>
            <a:solidFill>
              <a:srgbClr val="302F2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54" name="textbox 554"/>
            <p:cNvSpPr/>
            <p:nvPr/>
          </p:nvSpPr>
          <p:spPr>
            <a:xfrm>
              <a:off x="-12700" y="-12700"/>
              <a:ext cx="1459864" cy="174815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1000"/>
                </a:lnSpc>
              </a:pPr>
              <a:endParaRPr lang="en-US" altLang="en-US" sz="1000" dirty="0"/>
            </a:p>
            <a:p>
              <a:pPr marL="512445" algn="l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4400" kern="0" spc="-1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缺</a:t>
              </a:r>
              <a:endParaRPr lang="en-US" altLang="en-US" sz="4400" dirty="0"/>
            </a:p>
          </p:txBody>
        </p:sp>
      </p:grpSp>
      <p:grpSp>
        <p:nvGrpSpPr>
          <p:cNvPr id="36" name="group 36"/>
          <p:cNvGrpSpPr/>
          <p:nvPr/>
        </p:nvGrpSpPr>
        <p:grpSpPr>
          <a:xfrm rot="21600000">
            <a:off x="4183379" y="1964435"/>
            <a:ext cx="1434083" cy="1642872"/>
            <a:chOff x="0" y="0"/>
            <a:chExt cx="1434083" cy="1642872"/>
          </a:xfrm>
        </p:grpSpPr>
        <p:sp>
          <p:nvSpPr>
            <p:cNvPr id="556" name="path"/>
            <p:cNvSpPr/>
            <p:nvPr/>
          </p:nvSpPr>
          <p:spPr>
            <a:xfrm>
              <a:off x="0" y="0"/>
              <a:ext cx="1434083" cy="1642872"/>
            </a:xfrm>
            <a:custGeom>
              <a:avLst/>
              <a:gdLst/>
              <a:ahLst/>
              <a:cxnLst/>
              <a:rect l="0" t="0" r="0" b="0"/>
              <a:pathLst>
                <a:path w="2258" h="2587">
                  <a:moveTo>
                    <a:pt x="1130" y="2587"/>
                  </a:moveTo>
                  <a:lnTo>
                    <a:pt x="0" y="1951"/>
                  </a:lnTo>
                  <a:lnTo>
                    <a:pt x="0" y="633"/>
                  </a:lnTo>
                  <a:lnTo>
                    <a:pt x="1130" y="0"/>
                  </a:lnTo>
                  <a:lnTo>
                    <a:pt x="2258" y="633"/>
                  </a:lnTo>
                  <a:lnTo>
                    <a:pt x="2258" y="1951"/>
                  </a:lnTo>
                  <a:lnTo>
                    <a:pt x="1130" y="2587"/>
                  </a:lnTo>
                </a:path>
              </a:pathLst>
            </a:custGeom>
            <a:solidFill>
              <a:srgbClr val="80215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558" name="textbox 558"/>
            <p:cNvSpPr/>
            <p:nvPr/>
          </p:nvSpPr>
          <p:spPr>
            <a:xfrm>
              <a:off x="-12700" y="-12700"/>
              <a:ext cx="1459864" cy="17462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9000"/>
                </a:lnSpc>
              </a:pPr>
              <a:endParaRPr lang="en-US" altLang="en-US" sz="100" dirty="0"/>
            </a:p>
            <a:p>
              <a:pPr marL="510540" algn="l" rtl="0" eaLnBrk="0">
                <a:lnSpc>
                  <a:spcPct val="95000"/>
                </a:lnSpc>
              </a:pPr>
              <a:r>
                <a:rPr sz="4400" kern="0" spc="-10" dirty="0">
                  <a:solidFill>
                    <a:srgbClr val="00000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优</a:t>
              </a:r>
              <a:endParaRPr lang="en-US" altLang="en-US" sz="4400" dirty="0"/>
            </a:p>
          </p:txBody>
        </p:sp>
      </p:grpSp>
      <p:sp>
        <p:nvSpPr>
          <p:cNvPr id="560" name="textbox 560"/>
          <p:cNvSpPr/>
          <p:nvPr/>
        </p:nvSpPr>
        <p:spPr>
          <a:xfrm>
            <a:off x="4155986" y="225945"/>
            <a:ext cx="3878579" cy="4267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2700" kern="0" spc="50" dirty="0">
                <a:solidFill>
                  <a:srgbClr val="802157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研究课题发展模式的构建</a:t>
            </a:r>
            <a:endParaRPr lang="en-US" altLang="en-US" sz="2700" dirty="0"/>
          </a:p>
        </p:txBody>
      </p:sp>
      <p:pic>
        <p:nvPicPr>
          <p:cNvPr id="562" name="picture 5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156292" y="143781"/>
            <a:ext cx="1668879" cy="589078"/>
          </a:xfrm>
          <a:prstGeom prst="rect">
            <a:avLst/>
          </a:prstGeom>
        </p:spPr>
      </p:pic>
      <p:sp>
        <p:nvSpPr>
          <p:cNvPr id="564" name="path"/>
          <p:cNvSpPr/>
          <p:nvPr/>
        </p:nvSpPr>
        <p:spPr>
          <a:xfrm>
            <a:off x="193675" y="862329"/>
            <a:ext cx="11803379" cy="7620"/>
          </a:xfrm>
          <a:custGeom>
            <a:avLst/>
            <a:gdLst/>
            <a:ahLst/>
            <a:cxnLst/>
            <a:rect l="0" t="0" r="0" b="0"/>
            <a:pathLst>
              <a:path w="18587" h="12">
                <a:moveTo>
                  <a:pt x="18587" y="12"/>
                </a:moveTo>
                <a:lnTo>
                  <a:pt x="0" y="12"/>
                </a:lnTo>
                <a:lnTo>
                  <a:pt x="0" y="0"/>
                </a:lnTo>
                <a:lnTo>
                  <a:pt x="18587" y="0"/>
                </a:lnTo>
                <a:lnTo>
                  <a:pt x="18587" y="12"/>
                </a:lnTo>
              </a:path>
            </a:pathLst>
          </a:cu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picture 5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568" name="picture 5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409944" y="2743200"/>
            <a:ext cx="3496055" cy="3535679"/>
          </a:xfrm>
          <a:prstGeom prst="rect">
            <a:avLst/>
          </a:prstGeom>
        </p:spPr>
      </p:pic>
      <p:pic>
        <p:nvPicPr>
          <p:cNvPr id="570" name="picture 5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828800" y="2743200"/>
            <a:ext cx="3276600" cy="3512820"/>
          </a:xfrm>
          <a:prstGeom prst="rect">
            <a:avLst/>
          </a:prstGeom>
        </p:spPr>
      </p:pic>
      <p:sp>
        <p:nvSpPr>
          <p:cNvPr id="572" name="textbox 572"/>
          <p:cNvSpPr/>
          <p:nvPr/>
        </p:nvSpPr>
        <p:spPr>
          <a:xfrm>
            <a:off x="1610740" y="1195552"/>
            <a:ext cx="3454400" cy="13830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indent="4445" algn="l" rtl="0" eaLnBrk="0">
              <a:lnSpc>
                <a:spcPct val="103000"/>
              </a:lnSpc>
            </a:pPr>
            <a:r>
              <a:rPr sz="1700" kern="0" spc="100" dirty="0">
                <a:ln w="6537" cap="flat" cmpd="sng">
                  <a:solidFill>
                    <a:srgbClr val="0D0D0D">
                      <a:alpha val="100000"/>
                    </a:srgbClr>
                  </a:solidFill>
                  <a:prstDash val="solid"/>
                  <a:bevel/>
                </a:ln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离散对数问题</a:t>
            </a:r>
            <a:r>
              <a:rPr sz="1700" kern="0" spc="10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：在有限</a:t>
            </a:r>
            <a:r>
              <a:rPr sz="17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域上求解离</a:t>
            </a:r>
            <a:r>
              <a:rPr sz="17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散对数是许多密码系统</a:t>
            </a:r>
            <a:r>
              <a:rPr sz="1700" kern="0" spc="8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的基础。</a:t>
            </a:r>
            <a:endParaRPr lang="en-US" altLang="en-US" sz="1700" dirty="0"/>
          </a:p>
          <a:p>
            <a:pPr marL="12700" indent="12700" algn="l" rtl="0" eaLnBrk="0">
              <a:lnSpc>
                <a:spcPct val="102000"/>
              </a:lnSpc>
              <a:spcBef>
                <a:spcPts val="250"/>
              </a:spcBef>
            </a:pP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Pollard</a:t>
            </a:r>
            <a:r>
              <a:rPr sz="1700" kern="0" spc="22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1700" kern="0" spc="10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ρ</a:t>
            </a:r>
            <a:r>
              <a:rPr sz="1700" kern="0" spc="10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算法在这方面表现出色，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能够有效地破解许多基于离散对数</a:t>
            </a: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8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难题的密码系统</a:t>
            </a:r>
            <a:endParaRPr lang="en-US" altLang="en-US" sz="1700" dirty="0"/>
          </a:p>
        </p:txBody>
      </p:sp>
      <p:sp>
        <p:nvSpPr>
          <p:cNvPr id="574" name="textbox 574"/>
          <p:cNvSpPr/>
          <p:nvPr/>
        </p:nvSpPr>
        <p:spPr>
          <a:xfrm>
            <a:off x="6639941" y="1195552"/>
            <a:ext cx="2997200" cy="11233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indent="1270" algn="l" rtl="0" eaLnBrk="0">
              <a:lnSpc>
                <a:spcPct val="106000"/>
              </a:lnSpc>
            </a:pPr>
            <a:r>
              <a:rPr sz="1700" kern="0" spc="100" dirty="0">
                <a:ln w="6537" cap="flat" cmpd="sng">
                  <a:solidFill>
                    <a:srgbClr val="0D0D0D">
                      <a:alpha val="100000"/>
                    </a:srgbClr>
                  </a:solidFill>
                  <a:prstDash val="solid"/>
                  <a:bevel/>
                </a:ln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整数因子分解</a:t>
            </a:r>
            <a:r>
              <a:rPr sz="1700" kern="0" spc="10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：该算法</a:t>
            </a:r>
            <a:r>
              <a:rPr sz="17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同样适</a:t>
            </a:r>
            <a:r>
              <a:rPr sz="17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用于整数因子分解问题，通过</a:t>
            </a:r>
            <a:r>
              <a:rPr sz="1700" kern="0" spc="5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找到数值的非平凡因子，来破</a:t>
            </a:r>
            <a:r>
              <a:rPr sz="1700" kern="0" spc="5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1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解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RSA</a:t>
            </a:r>
            <a:r>
              <a:rPr sz="1700" kern="0" spc="1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等密码系统</a:t>
            </a:r>
            <a:endParaRPr lang="en-US" altLang="en-US" sz="1700" dirty="0"/>
          </a:p>
        </p:txBody>
      </p:sp>
      <p:pic>
        <p:nvPicPr>
          <p:cNvPr id="576" name="picture 5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0156292" y="143781"/>
            <a:ext cx="1668879" cy="589078"/>
          </a:xfrm>
          <a:prstGeom prst="rect">
            <a:avLst/>
          </a:prstGeom>
        </p:spPr>
      </p:pic>
      <p:sp>
        <p:nvSpPr>
          <p:cNvPr id="578" name="textbox 578"/>
          <p:cNvSpPr/>
          <p:nvPr/>
        </p:nvSpPr>
        <p:spPr>
          <a:xfrm>
            <a:off x="5119243" y="240245"/>
            <a:ext cx="1433830" cy="4292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2700" kern="0" spc="60" dirty="0">
                <a:solidFill>
                  <a:srgbClr val="604A7B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应用领域</a:t>
            </a:r>
            <a:endParaRPr lang="en-US" altLang="en-US" sz="2700" dirty="0"/>
          </a:p>
        </p:txBody>
      </p:sp>
      <p:sp>
        <p:nvSpPr>
          <p:cNvPr id="580" name="path"/>
          <p:cNvSpPr/>
          <p:nvPr/>
        </p:nvSpPr>
        <p:spPr>
          <a:xfrm>
            <a:off x="193675" y="862329"/>
            <a:ext cx="11803379" cy="7620"/>
          </a:xfrm>
          <a:custGeom>
            <a:avLst/>
            <a:gdLst/>
            <a:ahLst/>
            <a:cxnLst/>
            <a:rect l="0" t="0" r="0" b="0"/>
            <a:pathLst>
              <a:path w="18587" h="12">
                <a:moveTo>
                  <a:pt x="18587" y="12"/>
                </a:moveTo>
                <a:lnTo>
                  <a:pt x="0" y="12"/>
                </a:lnTo>
                <a:lnTo>
                  <a:pt x="0" y="0"/>
                </a:lnTo>
                <a:lnTo>
                  <a:pt x="18587" y="0"/>
                </a:lnTo>
                <a:lnTo>
                  <a:pt x="18587" y="12"/>
                </a:lnTo>
              </a:path>
            </a:pathLst>
          </a:cu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picture 5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584" name="rect"/>
          <p:cNvSpPr/>
          <p:nvPr/>
        </p:nvSpPr>
        <p:spPr>
          <a:xfrm>
            <a:off x="152400" y="304800"/>
            <a:ext cx="12039600" cy="6553200"/>
          </a:xfrm>
          <a:prstGeom prst="rect">
            <a:avLst/>
          </a:prstGeom>
          <a:solidFill>
            <a:srgbClr val="EEEEE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586" name="textbox 586"/>
          <p:cNvSpPr/>
          <p:nvPr/>
        </p:nvSpPr>
        <p:spPr>
          <a:xfrm>
            <a:off x="3058363" y="2200909"/>
            <a:ext cx="5281929" cy="22002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000"/>
              </a:lnSpc>
            </a:pPr>
            <a:endParaRPr lang="en-US" altLang="en-US" sz="100" dirty="0"/>
          </a:p>
          <a:p>
            <a:pPr marL="2221230" algn="l" rtl="0" eaLnBrk="0">
              <a:lnSpc>
                <a:spcPct val="76000"/>
              </a:lnSpc>
            </a:pPr>
            <a:r>
              <a:rPr sz="7400" kern="0" spc="-10" dirty="0">
                <a:solidFill>
                  <a:srgbClr val="802157">
                    <a:alpha val="100000"/>
                  </a:srgbClr>
                </a:solidFill>
                <a:latin typeface="Segoe Print" panose="02000600000000000000"/>
                <a:ea typeface="Segoe Print" panose="02000600000000000000"/>
                <a:cs typeface="Segoe Print" panose="02000600000000000000"/>
              </a:rPr>
              <a:t>03</a:t>
            </a:r>
            <a:endParaRPr lang="en-US" altLang="en-US" sz="74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03000"/>
              </a:lnSpc>
            </a:pPr>
            <a:endParaRPr lang="en-US" altLang="en-US" sz="1000" dirty="0"/>
          </a:p>
          <a:p>
            <a:pPr algn="l" rtl="0" eaLnBrk="0">
              <a:lnSpc>
                <a:spcPct val="103000"/>
              </a:lnSpc>
            </a:pPr>
            <a:endParaRPr lang="en-US" altLang="en-US" sz="1000" dirty="0"/>
          </a:p>
          <a:p>
            <a:pPr algn="l" rtl="0" eaLnBrk="0">
              <a:lnSpc>
                <a:spcPct val="107000"/>
              </a:lnSpc>
            </a:pPr>
            <a:endParaRPr lang="en-US" altLang="en-US" sz="1100" dirty="0"/>
          </a:p>
          <a:p>
            <a:pPr marL="12700" algn="l" rtl="0" eaLnBrk="0">
              <a:lnSpc>
                <a:spcPct val="93000"/>
              </a:lnSpc>
              <a:spcBef>
                <a:spcPts val="5"/>
              </a:spcBef>
            </a:pPr>
            <a:r>
              <a:rPr sz="4700" kern="0" spc="0" dirty="0">
                <a:solidFill>
                  <a:srgbClr val="802157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Pohlig</a:t>
            </a:r>
            <a:r>
              <a:rPr sz="4700" kern="0" spc="140" dirty="0">
                <a:solidFill>
                  <a:srgbClr val="802157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-</a:t>
            </a:r>
            <a:r>
              <a:rPr sz="4700" kern="0" spc="0" dirty="0">
                <a:solidFill>
                  <a:srgbClr val="802157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Hellman</a:t>
            </a:r>
            <a:r>
              <a:rPr sz="4700" kern="0" spc="340" dirty="0">
                <a:solidFill>
                  <a:srgbClr val="802157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4700" kern="0" spc="140" dirty="0">
                <a:solidFill>
                  <a:srgbClr val="802157">
                    <a:alpha val="100000"/>
                  </a:srgb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算法</a:t>
            </a:r>
            <a:endParaRPr lang="en-US" altLang="en-US" sz="4700" dirty="0"/>
          </a:p>
        </p:txBody>
      </p:sp>
      <p:pic>
        <p:nvPicPr>
          <p:cNvPr id="588" name="picture 5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82160" y="283178"/>
            <a:ext cx="1128886" cy="112182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picture 5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592" name="rect"/>
          <p:cNvSpPr/>
          <p:nvPr/>
        </p:nvSpPr>
        <p:spPr>
          <a:xfrm>
            <a:off x="193675" y="862329"/>
            <a:ext cx="11803379" cy="7620"/>
          </a:xfrm>
          <a:prstGeom prst="rect">
            <a:avLst/>
          </a:pr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594" name="picture 5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52400" y="153923"/>
            <a:ext cx="9278111" cy="634403"/>
          </a:xfrm>
          <a:prstGeom prst="rect">
            <a:avLst/>
          </a:prstGeom>
        </p:spPr>
      </p:pic>
      <p:pic>
        <p:nvPicPr>
          <p:cNvPr id="596" name="picture 5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677400" y="99059"/>
            <a:ext cx="2499359" cy="771144"/>
          </a:xfrm>
          <a:prstGeom prst="rect">
            <a:avLst/>
          </a:prstGeom>
        </p:spPr>
      </p:pic>
      <p:pic>
        <p:nvPicPr>
          <p:cNvPr id="598" name="picture 5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551832" y="0"/>
            <a:ext cx="6640167" cy="6858000"/>
          </a:xfrm>
          <a:prstGeom prst="rect">
            <a:avLst/>
          </a:prstGeom>
        </p:spPr>
      </p:pic>
      <p:sp>
        <p:nvSpPr>
          <p:cNvPr id="600" name="textbox 600"/>
          <p:cNvSpPr/>
          <p:nvPr/>
        </p:nvSpPr>
        <p:spPr>
          <a:xfrm>
            <a:off x="927889" y="1276693"/>
            <a:ext cx="9696450" cy="51295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</a:pPr>
            <a:endParaRPr lang="en-US" altLang="en-US" sz="100" dirty="0"/>
          </a:p>
          <a:p>
            <a:pPr marL="12700" indent="12065" algn="l" rtl="0" eaLnBrk="0">
              <a:lnSpc>
                <a:spcPct val="106000"/>
              </a:lnSpc>
              <a:spcBef>
                <a:spcPts val="0"/>
              </a:spcBef>
            </a:pPr>
            <a:r>
              <a:rPr sz="20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Pohlig-Hellman </a:t>
            </a:r>
            <a:r>
              <a:rPr sz="20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算法是一种用于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解决离散对数问题的高效算法，尤其适用于模数为大质</a:t>
            </a:r>
            <a:r>
              <a:rPr sz="20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数的情况。该算法的关键思想是利用模数的素因子分解，将大问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题转化为若干个较小的</a:t>
            </a:r>
            <a:r>
              <a:rPr sz="20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子问题进行求解，从而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显著降低计算复杂度。</a:t>
            </a:r>
            <a:endParaRPr lang="en-US" altLang="en-US" sz="2000" dirty="0"/>
          </a:p>
          <a:p>
            <a:pPr algn="l" rtl="0" eaLnBrk="0">
              <a:lnSpc>
                <a:spcPct val="115000"/>
              </a:lnSpc>
            </a:pPr>
            <a:endParaRPr lang="en-US" altLang="en-US" sz="1000" dirty="0"/>
          </a:p>
          <a:p>
            <a:pPr marL="13335" algn="l" rtl="0" eaLnBrk="0">
              <a:lnSpc>
                <a:spcPct val="95000"/>
              </a:lnSpc>
              <a:spcBef>
                <a:spcPts val="600"/>
              </a:spcBef>
            </a:pP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算法原理：</a:t>
            </a:r>
            <a:endParaRPr lang="en-US" altLang="en-US" sz="2000" dirty="0"/>
          </a:p>
          <a:p>
            <a:pPr algn="l" rtl="0" eaLnBrk="0">
              <a:lnSpc>
                <a:spcPct val="169000"/>
              </a:lnSpc>
            </a:pPr>
            <a:endParaRPr lang="en-US" altLang="en-US" sz="1000" dirty="0"/>
          </a:p>
          <a:p>
            <a:pPr marL="164465" algn="l" rtl="0" eaLnBrk="0">
              <a:lnSpc>
                <a:spcPct val="91000"/>
              </a:lnSpc>
              <a:spcBef>
                <a:spcPts val="600"/>
              </a:spcBef>
            </a:pPr>
            <a:r>
              <a:rPr sz="20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Pohlig-Hellman </a:t>
            </a:r>
            <a:r>
              <a:rPr sz="20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算法利用中国剩余定理和模数的素因子分解，将离散对数问题</a:t>
            </a:r>
            <a:r>
              <a:rPr sz="2000" kern="0" spc="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2200" kern="0" spc="0" baseline="33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1400" kern="0" spc="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 </a:t>
            </a:r>
            <a:r>
              <a:rPr sz="20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≡</a:t>
            </a:r>
            <a:endParaRPr lang="en-US" altLang="en-US" sz="2000" dirty="0"/>
          </a:p>
          <a:p>
            <a:pPr marL="152400" algn="l" rtl="0" eaLnBrk="0">
              <a:lnSpc>
                <a:spcPts val="3660"/>
              </a:lnSpc>
            </a:pP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h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(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mod</a:t>
            </a:r>
            <a:r>
              <a:rPr sz="2000" kern="0" spc="21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) 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转化为多个小规模的离散对数问题。假设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p-</a:t>
            </a:r>
            <a:r>
              <a:rPr sz="2000" kern="0" spc="-33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1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的素因子分解为</a:t>
            </a:r>
            <a:endParaRPr lang="en-US" altLang="en-US" sz="2000" dirty="0"/>
          </a:p>
          <a:p>
            <a:pPr algn="l" rtl="0" eaLnBrk="0">
              <a:lnSpc>
                <a:spcPct val="184000"/>
              </a:lnSpc>
            </a:pPr>
            <a:endParaRPr lang="en-US" altLang="en-US" sz="1000" dirty="0"/>
          </a:p>
          <a:p>
            <a:pPr marL="161925" algn="l" rtl="0" eaLnBrk="0">
              <a:lnSpc>
                <a:spcPct val="99000"/>
              </a:lnSpc>
              <a:spcBef>
                <a:spcPts val="610"/>
              </a:spcBef>
            </a:pPr>
            <a:r>
              <a:rPr sz="2000" kern="0" spc="-4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p-</a:t>
            </a:r>
            <a:r>
              <a:rPr sz="2000" kern="0" spc="22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000" kern="0" spc="-4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1</a:t>
            </a:r>
            <a:r>
              <a:rPr sz="2000" kern="0" spc="-32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000" kern="0" spc="-4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=</a:t>
            </a:r>
            <a:r>
              <a:rPr sz="2000" kern="0" spc="-4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q</a:t>
            </a:r>
            <a:r>
              <a:rPr sz="2000" kern="0" spc="34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200" kern="0" spc="-40" baseline="3600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1</a:t>
            </a:r>
            <a:r>
              <a:rPr sz="1400" kern="0" spc="-2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000" kern="0" spc="-4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q</a:t>
            </a:r>
            <a:r>
              <a:rPr sz="2000" kern="0" spc="34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200" kern="0" spc="-40" baseline="3600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2</a:t>
            </a:r>
            <a:r>
              <a:rPr sz="1400" kern="0" spc="-18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000" kern="0" spc="-4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…</a:t>
            </a:r>
            <a:r>
              <a:rPr sz="2000" kern="0" spc="-4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000" kern="0" spc="-4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…</a:t>
            </a:r>
            <a:r>
              <a:rPr sz="2000" kern="0" spc="-4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q  </a:t>
            </a:r>
            <a:r>
              <a:rPr sz="2200" kern="0" spc="-40" baseline="36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k</a:t>
            </a:r>
            <a:r>
              <a:rPr sz="1400" kern="0" spc="-4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000" kern="0" spc="-4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，则原问题可以分解为模</a:t>
            </a:r>
            <a:r>
              <a:rPr sz="2000" kern="0" spc="-4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q</a:t>
            </a:r>
            <a:r>
              <a:rPr sz="2000" kern="0" spc="34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200" kern="0" spc="-40" baseline="36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i</a:t>
            </a:r>
            <a:r>
              <a:rPr sz="1400" kern="0" spc="-4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000" kern="0" spc="-5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的子问题。</a:t>
            </a:r>
            <a:endParaRPr lang="en-US" altLang="en-US" sz="2000" dirty="0"/>
          </a:p>
          <a:p>
            <a:pPr algn="l" rtl="0" eaLnBrk="0">
              <a:lnSpc>
                <a:spcPct val="144000"/>
              </a:lnSpc>
            </a:pPr>
            <a:endParaRPr lang="en-US" altLang="en-US" sz="1000" dirty="0"/>
          </a:p>
          <a:p>
            <a:pPr marL="13335" algn="l" rtl="0" eaLnBrk="0">
              <a:lnSpc>
                <a:spcPct val="95000"/>
              </a:lnSpc>
              <a:spcBef>
                <a:spcPts val="605"/>
              </a:spcBef>
            </a:pP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算法复杂度：</a:t>
            </a:r>
            <a:endParaRPr lang="en-US" altLang="en-US" sz="2000" dirty="0"/>
          </a:p>
          <a:p>
            <a:pPr algn="l" rtl="0" eaLnBrk="0">
              <a:lnSpc>
                <a:spcPct val="163000"/>
              </a:lnSpc>
            </a:pPr>
            <a:endParaRPr lang="en-US" altLang="en-US" sz="1000" dirty="0"/>
          </a:p>
          <a:p>
            <a:pPr marL="233045" algn="l" rtl="0" eaLnBrk="0">
              <a:lnSpc>
                <a:spcPct val="94000"/>
              </a:lnSpc>
              <a:spcBef>
                <a:spcPts val="610"/>
              </a:spcBef>
            </a:pPr>
            <a:r>
              <a:rPr sz="20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时间复杂度</a:t>
            </a:r>
            <a:r>
              <a:rPr sz="20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: O((log</a:t>
            </a:r>
            <a:r>
              <a:rPr sz="2000" kern="0" spc="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20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)</a:t>
            </a:r>
            <a:r>
              <a:rPr sz="2200" kern="0" spc="0" baseline="3300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3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)</a:t>
            </a:r>
            <a:r>
              <a:rPr sz="2000" kern="0" spc="-3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，因为它需要计算并比较大约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O((log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)</a:t>
            </a:r>
            <a:r>
              <a:rPr sz="2200" kern="0" spc="-10" baseline="3300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3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)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个元素。</a:t>
            </a:r>
            <a:endParaRPr lang="en-US" altLang="en-US" sz="2000" dirty="0"/>
          </a:p>
          <a:p>
            <a:pPr algn="l" rtl="0" eaLnBrk="0">
              <a:lnSpc>
                <a:spcPct val="196000"/>
              </a:lnSpc>
            </a:pPr>
            <a:endParaRPr lang="en-US" altLang="en-US" sz="1000" dirty="0"/>
          </a:p>
          <a:p>
            <a:pPr algn="l" rtl="0" eaLnBrk="0">
              <a:lnSpc>
                <a:spcPct val="101000"/>
              </a:lnSpc>
            </a:pPr>
            <a:endParaRPr lang="en-US" altLang="en-US" sz="500" dirty="0"/>
          </a:p>
          <a:p>
            <a:pPr marL="228600" algn="l" rtl="0" eaLnBrk="0">
              <a:lnSpc>
                <a:spcPct val="92000"/>
              </a:lnSpc>
              <a:spcBef>
                <a:spcPts val="5"/>
              </a:spcBef>
            </a:pP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空间复杂度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:</a:t>
            </a:r>
            <a:r>
              <a:rPr sz="2000" kern="0" spc="-12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O((logp))</a:t>
            </a:r>
            <a:r>
              <a:rPr sz="2000" kern="0" spc="-3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，由于</a:t>
            </a: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需要存储分解素因子和对应的指数。</a:t>
            </a:r>
            <a:endParaRPr lang="en-US" altLang="en-US" sz="2000" dirty="0"/>
          </a:p>
        </p:txBody>
      </p:sp>
      <p:sp>
        <p:nvSpPr>
          <p:cNvPr id="602" name="textbox 602"/>
          <p:cNvSpPr/>
          <p:nvPr/>
        </p:nvSpPr>
        <p:spPr>
          <a:xfrm>
            <a:off x="6052496" y="4398009"/>
            <a:ext cx="75564" cy="1987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1400" kern="0" spc="-1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i</a:t>
            </a:r>
            <a:endParaRPr lang="en-US" altLang="en-US" sz="1400" dirty="0"/>
          </a:p>
        </p:txBody>
      </p:sp>
      <p:sp>
        <p:nvSpPr>
          <p:cNvPr id="604" name="textbox 604"/>
          <p:cNvSpPr/>
          <p:nvPr/>
        </p:nvSpPr>
        <p:spPr>
          <a:xfrm>
            <a:off x="6086167" y="4267364"/>
            <a:ext cx="113664" cy="1619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070"/>
              </a:lnSpc>
            </a:pPr>
            <a:r>
              <a:rPr sz="1400" kern="0" spc="-1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e</a:t>
            </a:r>
            <a:endParaRPr lang="en-US" altLang="en-US" sz="1400" dirty="0"/>
          </a:p>
        </p:txBody>
      </p:sp>
      <p:sp>
        <p:nvSpPr>
          <p:cNvPr id="606" name="textbox 606"/>
          <p:cNvSpPr/>
          <p:nvPr/>
        </p:nvSpPr>
        <p:spPr>
          <a:xfrm>
            <a:off x="2897206" y="4400340"/>
            <a:ext cx="126364" cy="1943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9000"/>
              </a:lnSpc>
            </a:pPr>
            <a:r>
              <a:rPr sz="1400" kern="0" spc="4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k</a:t>
            </a:r>
            <a:endParaRPr lang="en-US" altLang="en-US" sz="1400" dirty="0"/>
          </a:p>
        </p:txBody>
      </p:sp>
      <p:sp>
        <p:nvSpPr>
          <p:cNvPr id="608" name="textbox 608"/>
          <p:cNvSpPr/>
          <p:nvPr/>
        </p:nvSpPr>
        <p:spPr>
          <a:xfrm>
            <a:off x="2985943" y="4269904"/>
            <a:ext cx="113664" cy="1619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070"/>
              </a:lnSpc>
            </a:pPr>
            <a:r>
              <a:rPr sz="1400" kern="0" spc="-1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e</a:t>
            </a:r>
            <a:endParaRPr lang="en-US" altLang="en-US" sz="1400" dirty="0"/>
          </a:p>
        </p:txBody>
      </p:sp>
      <p:sp>
        <p:nvSpPr>
          <p:cNvPr id="610" name="textbox 610"/>
          <p:cNvSpPr/>
          <p:nvPr/>
        </p:nvSpPr>
        <p:spPr>
          <a:xfrm>
            <a:off x="2179554" y="4395679"/>
            <a:ext cx="114935" cy="2012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2000"/>
              </a:lnSpc>
            </a:pPr>
            <a:r>
              <a:rPr sz="1400" kern="0" spc="-2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2</a:t>
            </a:r>
            <a:endParaRPr lang="en-US" altLang="en-US" sz="1400" dirty="0"/>
          </a:p>
        </p:txBody>
      </p:sp>
      <p:sp>
        <p:nvSpPr>
          <p:cNvPr id="612" name="textbox 612"/>
          <p:cNvSpPr/>
          <p:nvPr/>
        </p:nvSpPr>
        <p:spPr>
          <a:xfrm>
            <a:off x="2252099" y="4265460"/>
            <a:ext cx="113664" cy="1619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070"/>
              </a:lnSpc>
            </a:pPr>
            <a:r>
              <a:rPr sz="1400" kern="0" spc="-1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e</a:t>
            </a:r>
            <a:endParaRPr lang="en-US" altLang="en-US" sz="1400" dirty="0"/>
          </a:p>
        </p:txBody>
      </p:sp>
      <p:sp>
        <p:nvSpPr>
          <p:cNvPr id="614" name="textbox 614"/>
          <p:cNvSpPr/>
          <p:nvPr/>
        </p:nvSpPr>
        <p:spPr>
          <a:xfrm>
            <a:off x="1845430" y="4395577"/>
            <a:ext cx="104775" cy="1962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algn="r" rtl="0" eaLnBrk="0">
              <a:lnSpc>
                <a:spcPct val="93000"/>
              </a:lnSpc>
            </a:pPr>
            <a:r>
              <a:rPr sz="1200" kern="0" spc="-4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1</a:t>
            </a:r>
            <a:endParaRPr lang="en-US" altLang="en-US" sz="1200" dirty="0"/>
          </a:p>
        </p:txBody>
      </p:sp>
      <p:sp>
        <p:nvSpPr>
          <p:cNvPr id="616" name="textbox 616"/>
          <p:cNvSpPr/>
          <p:nvPr/>
        </p:nvSpPr>
        <p:spPr>
          <a:xfrm>
            <a:off x="1904373" y="4265460"/>
            <a:ext cx="113664" cy="1619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070"/>
              </a:lnSpc>
            </a:pPr>
            <a:r>
              <a:rPr sz="1400" kern="0" spc="-1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e</a:t>
            </a:r>
            <a:endParaRPr lang="en-US" altLang="en-US" sz="14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picture 6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20" name="path"/>
          <p:cNvSpPr/>
          <p:nvPr/>
        </p:nvSpPr>
        <p:spPr>
          <a:xfrm>
            <a:off x="2211844" y="3802202"/>
            <a:ext cx="2068740" cy="1718830"/>
          </a:xfrm>
          <a:custGeom>
            <a:avLst/>
            <a:gdLst/>
            <a:ahLst/>
            <a:cxnLst/>
            <a:rect l="0" t="0" r="0" b="0"/>
            <a:pathLst>
              <a:path w="3257" h="2706">
                <a:moveTo>
                  <a:pt x="2515" y="893"/>
                </a:moveTo>
                <a:lnTo>
                  <a:pt x="2514" y="822"/>
                </a:lnTo>
                <a:lnTo>
                  <a:pt x="2507" y="751"/>
                </a:lnTo>
                <a:lnTo>
                  <a:pt x="2495" y="682"/>
                </a:lnTo>
                <a:lnTo>
                  <a:pt x="2477" y="614"/>
                </a:lnTo>
                <a:lnTo>
                  <a:pt x="2454" y="548"/>
                </a:lnTo>
                <a:lnTo>
                  <a:pt x="2426" y="484"/>
                </a:lnTo>
                <a:lnTo>
                  <a:pt x="2392" y="422"/>
                </a:lnTo>
                <a:lnTo>
                  <a:pt x="2354" y="363"/>
                </a:lnTo>
                <a:lnTo>
                  <a:pt x="2311" y="308"/>
                </a:lnTo>
                <a:lnTo>
                  <a:pt x="2263" y="255"/>
                </a:lnTo>
                <a:lnTo>
                  <a:pt x="2211" y="207"/>
                </a:lnTo>
                <a:lnTo>
                  <a:pt x="2154" y="162"/>
                </a:lnTo>
                <a:lnTo>
                  <a:pt x="2093" y="123"/>
                </a:lnTo>
                <a:lnTo>
                  <a:pt x="2029" y="88"/>
                </a:lnTo>
                <a:lnTo>
                  <a:pt x="1960" y="58"/>
                </a:lnTo>
                <a:lnTo>
                  <a:pt x="1889" y="34"/>
                </a:lnTo>
                <a:lnTo>
                  <a:pt x="1818" y="16"/>
                </a:lnTo>
                <a:lnTo>
                  <a:pt x="1746" y="5"/>
                </a:lnTo>
                <a:lnTo>
                  <a:pt x="1674" y="0"/>
                </a:lnTo>
                <a:lnTo>
                  <a:pt x="1603" y="0"/>
                </a:lnTo>
                <a:lnTo>
                  <a:pt x="1532" y="7"/>
                </a:lnTo>
                <a:lnTo>
                  <a:pt x="1463" y="19"/>
                </a:lnTo>
                <a:lnTo>
                  <a:pt x="1395" y="37"/>
                </a:lnTo>
                <a:lnTo>
                  <a:pt x="1329" y="60"/>
                </a:lnTo>
                <a:lnTo>
                  <a:pt x="1265" y="88"/>
                </a:lnTo>
                <a:lnTo>
                  <a:pt x="1203" y="122"/>
                </a:lnTo>
                <a:lnTo>
                  <a:pt x="1144" y="160"/>
                </a:lnTo>
                <a:lnTo>
                  <a:pt x="1089" y="203"/>
                </a:lnTo>
                <a:lnTo>
                  <a:pt x="1037" y="251"/>
                </a:lnTo>
                <a:lnTo>
                  <a:pt x="988" y="303"/>
                </a:lnTo>
                <a:lnTo>
                  <a:pt x="944" y="359"/>
                </a:lnTo>
                <a:lnTo>
                  <a:pt x="904" y="420"/>
                </a:lnTo>
                <a:lnTo>
                  <a:pt x="869" y="485"/>
                </a:lnTo>
                <a:lnTo>
                  <a:pt x="839" y="553"/>
                </a:lnTo>
                <a:lnTo>
                  <a:pt x="815" y="624"/>
                </a:lnTo>
                <a:lnTo>
                  <a:pt x="798" y="696"/>
                </a:lnTo>
                <a:lnTo>
                  <a:pt x="786" y="768"/>
                </a:lnTo>
                <a:lnTo>
                  <a:pt x="781" y="840"/>
                </a:lnTo>
                <a:lnTo>
                  <a:pt x="782" y="911"/>
                </a:lnTo>
                <a:lnTo>
                  <a:pt x="788" y="982"/>
                </a:lnTo>
                <a:lnTo>
                  <a:pt x="800" y="1051"/>
                </a:lnTo>
                <a:lnTo>
                  <a:pt x="818" y="1119"/>
                </a:lnTo>
                <a:lnTo>
                  <a:pt x="841" y="1185"/>
                </a:lnTo>
                <a:lnTo>
                  <a:pt x="870" y="1249"/>
                </a:lnTo>
                <a:lnTo>
                  <a:pt x="903" y="1311"/>
                </a:lnTo>
                <a:lnTo>
                  <a:pt x="941" y="1370"/>
                </a:lnTo>
                <a:lnTo>
                  <a:pt x="984" y="1426"/>
                </a:lnTo>
                <a:lnTo>
                  <a:pt x="1032" y="1478"/>
                </a:lnTo>
                <a:lnTo>
                  <a:pt x="1084" y="1526"/>
                </a:lnTo>
                <a:lnTo>
                  <a:pt x="1141" y="1571"/>
                </a:lnTo>
                <a:lnTo>
                  <a:pt x="1202" y="1611"/>
                </a:lnTo>
                <a:lnTo>
                  <a:pt x="1266" y="1646"/>
                </a:lnTo>
                <a:lnTo>
                  <a:pt x="1335" y="1676"/>
                </a:lnTo>
                <a:lnTo>
                  <a:pt x="1406" y="1700"/>
                </a:lnTo>
                <a:lnTo>
                  <a:pt x="1478" y="1717"/>
                </a:lnTo>
                <a:lnTo>
                  <a:pt x="1549" y="1729"/>
                </a:lnTo>
                <a:lnTo>
                  <a:pt x="1621" y="1734"/>
                </a:lnTo>
                <a:lnTo>
                  <a:pt x="1692" y="1733"/>
                </a:lnTo>
                <a:lnTo>
                  <a:pt x="1763" y="1726"/>
                </a:lnTo>
                <a:lnTo>
                  <a:pt x="1832" y="1714"/>
                </a:lnTo>
                <a:lnTo>
                  <a:pt x="1900" y="1696"/>
                </a:lnTo>
                <a:lnTo>
                  <a:pt x="1966" y="1673"/>
                </a:lnTo>
                <a:lnTo>
                  <a:pt x="2030" y="1645"/>
                </a:lnTo>
                <a:lnTo>
                  <a:pt x="2092" y="1611"/>
                </a:lnTo>
                <a:lnTo>
                  <a:pt x="2151" y="1573"/>
                </a:lnTo>
                <a:lnTo>
                  <a:pt x="2207" y="1530"/>
                </a:lnTo>
                <a:lnTo>
                  <a:pt x="2259" y="1482"/>
                </a:lnTo>
                <a:lnTo>
                  <a:pt x="2307" y="1430"/>
                </a:lnTo>
                <a:lnTo>
                  <a:pt x="2352" y="1373"/>
                </a:lnTo>
                <a:lnTo>
                  <a:pt x="2391" y="1313"/>
                </a:lnTo>
                <a:lnTo>
                  <a:pt x="2427" y="1248"/>
                </a:lnTo>
                <a:lnTo>
                  <a:pt x="2457" y="1179"/>
                </a:lnTo>
                <a:lnTo>
                  <a:pt x="2480" y="1108"/>
                </a:lnTo>
                <a:lnTo>
                  <a:pt x="2498" y="1037"/>
                </a:lnTo>
                <a:lnTo>
                  <a:pt x="2509" y="965"/>
                </a:lnTo>
                <a:lnTo>
                  <a:pt x="2515" y="893"/>
                </a:lnTo>
              </a:path>
              <a:path w="3257" h="2706">
                <a:moveTo>
                  <a:pt x="3257" y="1077"/>
                </a:moveTo>
                <a:lnTo>
                  <a:pt x="2582" y="1077"/>
                </a:lnTo>
                <a:lnTo>
                  <a:pt x="2579" y="1152"/>
                </a:lnTo>
                <a:lnTo>
                  <a:pt x="2571" y="1225"/>
                </a:lnTo>
                <a:lnTo>
                  <a:pt x="2557" y="1296"/>
                </a:lnTo>
                <a:lnTo>
                  <a:pt x="2538" y="1365"/>
                </a:lnTo>
                <a:lnTo>
                  <a:pt x="2514" y="1432"/>
                </a:lnTo>
                <a:lnTo>
                  <a:pt x="2485" y="1497"/>
                </a:lnTo>
                <a:lnTo>
                  <a:pt x="2452" y="1558"/>
                </a:lnTo>
                <a:lnTo>
                  <a:pt x="2414" y="1618"/>
                </a:lnTo>
                <a:lnTo>
                  <a:pt x="2372" y="1674"/>
                </a:lnTo>
                <a:lnTo>
                  <a:pt x="2327" y="1726"/>
                </a:lnTo>
                <a:lnTo>
                  <a:pt x="2277" y="1776"/>
                </a:lnTo>
                <a:lnTo>
                  <a:pt x="2225" y="1821"/>
                </a:lnTo>
                <a:lnTo>
                  <a:pt x="2169" y="1863"/>
                </a:lnTo>
                <a:lnTo>
                  <a:pt x="2110" y="1901"/>
                </a:lnTo>
                <a:lnTo>
                  <a:pt x="2048" y="1934"/>
                </a:lnTo>
                <a:lnTo>
                  <a:pt x="1983" y="1963"/>
                </a:lnTo>
                <a:lnTo>
                  <a:pt x="1916" y="1987"/>
                </a:lnTo>
                <a:lnTo>
                  <a:pt x="1847" y="2006"/>
                </a:lnTo>
                <a:lnTo>
                  <a:pt x="1776" y="2019"/>
                </a:lnTo>
                <a:lnTo>
                  <a:pt x="1703" y="2028"/>
                </a:lnTo>
                <a:lnTo>
                  <a:pt x="1628" y="2031"/>
                </a:lnTo>
                <a:lnTo>
                  <a:pt x="1554" y="2028"/>
                </a:lnTo>
                <a:lnTo>
                  <a:pt x="1481" y="2019"/>
                </a:lnTo>
                <a:lnTo>
                  <a:pt x="1410" y="2006"/>
                </a:lnTo>
                <a:lnTo>
                  <a:pt x="1341" y="1987"/>
                </a:lnTo>
                <a:lnTo>
                  <a:pt x="1274" y="1963"/>
                </a:lnTo>
                <a:lnTo>
                  <a:pt x="1209" y="1934"/>
                </a:lnTo>
                <a:lnTo>
                  <a:pt x="1147" y="1901"/>
                </a:lnTo>
                <a:lnTo>
                  <a:pt x="1088" y="1863"/>
                </a:lnTo>
                <a:lnTo>
                  <a:pt x="1032" y="1821"/>
                </a:lnTo>
                <a:lnTo>
                  <a:pt x="979" y="1776"/>
                </a:lnTo>
                <a:lnTo>
                  <a:pt x="930" y="1726"/>
                </a:lnTo>
                <a:lnTo>
                  <a:pt x="884" y="1674"/>
                </a:lnTo>
                <a:lnTo>
                  <a:pt x="843" y="1618"/>
                </a:lnTo>
                <a:lnTo>
                  <a:pt x="805" y="1558"/>
                </a:lnTo>
                <a:lnTo>
                  <a:pt x="772" y="1497"/>
                </a:lnTo>
                <a:lnTo>
                  <a:pt x="743" y="1432"/>
                </a:lnTo>
                <a:lnTo>
                  <a:pt x="719" y="1365"/>
                </a:lnTo>
                <a:lnTo>
                  <a:pt x="700" y="1296"/>
                </a:lnTo>
                <a:lnTo>
                  <a:pt x="686" y="1225"/>
                </a:lnTo>
                <a:lnTo>
                  <a:pt x="678" y="1152"/>
                </a:lnTo>
                <a:lnTo>
                  <a:pt x="675" y="1077"/>
                </a:lnTo>
                <a:lnTo>
                  <a:pt x="0" y="1077"/>
                </a:lnTo>
                <a:lnTo>
                  <a:pt x="1" y="1154"/>
                </a:lnTo>
                <a:lnTo>
                  <a:pt x="7" y="1230"/>
                </a:lnTo>
                <a:lnTo>
                  <a:pt x="15" y="1304"/>
                </a:lnTo>
                <a:lnTo>
                  <a:pt x="27" y="1378"/>
                </a:lnTo>
                <a:lnTo>
                  <a:pt x="43" y="1451"/>
                </a:lnTo>
                <a:lnTo>
                  <a:pt x="61" y="1522"/>
                </a:lnTo>
                <a:lnTo>
                  <a:pt x="83" y="1592"/>
                </a:lnTo>
                <a:lnTo>
                  <a:pt x="107" y="1661"/>
                </a:lnTo>
                <a:lnTo>
                  <a:pt x="135" y="1728"/>
                </a:lnTo>
                <a:lnTo>
                  <a:pt x="165" y="1794"/>
                </a:lnTo>
                <a:lnTo>
                  <a:pt x="198" y="1858"/>
                </a:lnTo>
                <a:lnTo>
                  <a:pt x="234" y="1920"/>
                </a:lnTo>
                <a:lnTo>
                  <a:pt x="273" y="1981"/>
                </a:lnTo>
                <a:lnTo>
                  <a:pt x="314" y="2039"/>
                </a:lnTo>
                <a:lnTo>
                  <a:pt x="357" y="2096"/>
                </a:lnTo>
                <a:lnTo>
                  <a:pt x="403" y="2151"/>
                </a:lnTo>
                <a:lnTo>
                  <a:pt x="452" y="2204"/>
                </a:lnTo>
                <a:lnTo>
                  <a:pt x="502" y="2254"/>
                </a:lnTo>
                <a:lnTo>
                  <a:pt x="555" y="2302"/>
                </a:lnTo>
                <a:lnTo>
                  <a:pt x="610" y="2348"/>
                </a:lnTo>
                <a:lnTo>
                  <a:pt x="666" y="2392"/>
                </a:lnTo>
                <a:lnTo>
                  <a:pt x="725" y="2433"/>
                </a:lnTo>
                <a:lnTo>
                  <a:pt x="786" y="2472"/>
                </a:lnTo>
                <a:lnTo>
                  <a:pt x="848" y="2508"/>
                </a:lnTo>
                <a:lnTo>
                  <a:pt x="912" y="2541"/>
                </a:lnTo>
                <a:lnTo>
                  <a:pt x="978" y="2571"/>
                </a:lnTo>
                <a:lnTo>
                  <a:pt x="1045" y="2599"/>
                </a:lnTo>
                <a:lnTo>
                  <a:pt x="1114" y="2623"/>
                </a:lnTo>
                <a:lnTo>
                  <a:pt x="1184" y="2645"/>
                </a:lnTo>
                <a:lnTo>
                  <a:pt x="1255" y="2663"/>
                </a:lnTo>
                <a:lnTo>
                  <a:pt x="1327" y="2679"/>
                </a:lnTo>
                <a:lnTo>
                  <a:pt x="1401" y="2691"/>
                </a:lnTo>
                <a:lnTo>
                  <a:pt x="1476" y="2699"/>
                </a:lnTo>
                <a:lnTo>
                  <a:pt x="1552" y="2705"/>
                </a:lnTo>
                <a:lnTo>
                  <a:pt x="1628" y="2706"/>
                </a:lnTo>
                <a:lnTo>
                  <a:pt x="1705" y="2705"/>
                </a:lnTo>
                <a:lnTo>
                  <a:pt x="1781" y="2699"/>
                </a:lnTo>
                <a:lnTo>
                  <a:pt x="1856" y="2691"/>
                </a:lnTo>
                <a:lnTo>
                  <a:pt x="1929" y="2679"/>
                </a:lnTo>
                <a:lnTo>
                  <a:pt x="2002" y="2663"/>
                </a:lnTo>
                <a:lnTo>
                  <a:pt x="2073" y="2645"/>
                </a:lnTo>
                <a:lnTo>
                  <a:pt x="2143" y="2623"/>
                </a:lnTo>
                <a:lnTo>
                  <a:pt x="2212" y="2599"/>
                </a:lnTo>
                <a:lnTo>
                  <a:pt x="2279" y="2571"/>
                </a:lnTo>
                <a:lnTo>
                  <a:pt x="2345" y="2541"/>
                </a:lnTo>
                <a:lnTo>
                  <a:pt x="2409" y="2508"/>
                </a:lnTo>
                <a:lnTo>
                  <a:pt x="2471" y="2472"/>
                </a:lnTo>
                <a:lnTo>
                  <a:pt x="2532" y="2433"/>
                </a:lnTo>
                <a:lnTo>
                  <a:pt x="2590" y="2392"/>
                </a:lnTo>
                <a:lnTo>
                  <a:pt x="2647" y="2348"/>
                </a:lnTo>
                <a:lnTo>
                  <a:pt x="2702" y="2302"/>
                </a:lnTo>
                <a:lnTo>
                  <a:pt x="2755" y="2254"/>
                </a:lnTo>
                <a:lnTo>
                  <a:pt x="2805" y="2204"/>
                </a:lnTo>
                <a:lnTo>
                  <a:pt x="2854" y="2151"/>
                </a:lnTo>
                <a:lnTo>
                  <a:pt x="2900" y="2096"/>
                </a:lnTo>
                <a:lnTo>
                  <a:pt x="2943" y="2039"/>
                </a:lnTo>
                <a:lnTo>
                  <a:pt x="2984" y="1981"/>
                </a:lnTo>
                <a:lnTo>
                  <a:pt x="3023" y="1920"/>
                </a:lnTo>
                <a:lnTo>
                  <a:pt x="3059" y="1858"/>
                </a:lnTo>
                <a:lnTo>
                  <a:pt x="3092" y="1794"/>
                </a:lnTo>
                <a:lnTo>
                  <a:pt x="3122" y="1728"/>
                </a:lnTo>
                <a:lnTo>
                  <a:pt x="3150" y="1661"/>
                </a:lnTo>
                <a:lnTo>
                  <a:pt x="3174" y="1592"/>
                </a:lnTo>
                <a:lnTo>
                  <a:pt x="3196" y="1522"/>
                </a:lnTo>
                <a:lnTo>
                  <a:pt x="3214" y="1451"/>
                </a:lnTo>
                <a:lnTo>
                  <a:pt x="3230" y="1378"/>
                </a:lnTo>
                <a:lnTo>
                  <a:pt x="3242" y="1304"/>
                </a:lnTo>
                <a:lnTo>
                  <a:pt x="3250" y="1230"/>
                </a:lnTo>
                <a:lnTo>
                  <a:pt x="3256" y="1154"/>
                </a:lnTo>
                <a:lnTo>
                  <a:pt x="3257" y="1077"/>
                </a:lnTo>
              </a:path>
            </a:pathLst>
          </a:custGeom>
          <a:solidFill>
            <a:srgbClr val="302F2C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22" name="path"/>
          <p:cNvSpPr/>
          <p:nvPr/>
        </p:nvSpPr>
        <p:spPr>
          <a:xfrm>
            <a:off x="7509180" y="3792511"/>
            <a:ext cx="2068765" cy="1713103"/>
          </a:xfrm>
          <a:custGeom>
            <a:avLst/>
            <a:gdLst/>
            <a:ahLst/>
            <a:cxnLst/>
            <a:rect l="0" t="0" r="0" b="0"/>
            <a:pathLst>
              <a:path w="3257" h="2697">
                <a:moveTo>
                  <a:pt x="2518" y="912"/>
                </a:moveTo>
                <a:lnTo>
                  <a:pt x="2517" y="839"/>
                </a:lnTo>
                <a:lnTo>
                  <a:pt x="2511" y="767"/>
                </a:lnTo>
                <a:lnTo>
                  <a:pt x="2498" y="696"/>
                </a:lnTo>
                <a:lnTo>
                  <a:pt x="2480" y="627"/>
                </a:lnTo>
                <a:lnTo>
                  <a:pt x="2456" y="559"/>
                </a:lnTo>
                <a:lnTo>
                  <a:pt x="2428" y="494"/>
                </a:lnTo>
                <a:lnTo>
                  <a:pt x="2393" y="431"/>
                </a:lnTo>
                <a:lnTo>
                  <a:pt x="2354" y="371"/>
                </a:lnTo>
                <a:lnTo>
                  <a:pt x="2310" y="314"/>
                </a:lnTo>
                <a:lnTo>
                  <a:pt x="2262" y="261"/>
                </a:lnTo>
                <a:lnTo>
                  <a:pt x="2208" y="211"/>
                </a:lnTo>
                <a:lnTo>
                  <a:pt x="2150" y="166"/>
                </a:lnTo>
                <a:lnTo>
                  <a:pt x="2089" y="125"/>
                </a:lnTo>
                <a:lnTo>
                  <a:pt x="2022" y="89"/>
                </a:lnTo>
                <a:lnTo>
                  <a:pt x="1952" y="59"/>
                </a:lnTo>
                <a:lnTo>
                  <a:pt x="1880" y="34"/>
                </a:lnTo>
                <a:lnTo>
                  <a:pt x="1807" y="16"/>
                </a:lnTo>
                <a:lnTo>
                  <a:pt x="1734" y="5"/>
                </a:lnTo>
                <a:lnTo>
                  <a:pt x="1661" y="0"/>
                </a:lnTo>
                <a:lnTo>
                  <a:pt x="1588" y="0"/>
                </a:lnTo>
                <a:lnTo>
                  <a:pt x="1516" y="7"/>
                </a:lnTo>
                <a:lnTo>
                  <a:pt x="1445" y="20"/>
                </a:lnTo>
                <a:lnTo>
                  <a:pt x="1376" y="38"/>
                </a:lnTo>
                <a:lnTo>
                  <a:pt x="1308" y="61"/>
                </a:lnTo>
                <a:lnTo>
                  <a:pt x="1243" y="90"/>
                </a:lnTo>
                <a:lnTo>
                  <a:pt x="1180" y="124"/>
                </a:lnTo>
                <a:lnTo>
                  <a:pt x="1120" y="164"/>
                </a:lnTo>
                <a:lnTo>
                  <a:pt x="1063" y="208"/>
                </a:lnTo>
                <a:lnTo>
                  <a:pt x="1010" y="256"/>
                </a:lnTo>
                <a:lnTo>
                  <a:pt x="960" y="310"/>
                </a:lnTo>
                <a:lnTo>
                  <a:pt x="915" y="368"/>
                </a:lnTo>
                <a:lnTo>
                  <a:pt x="874" y="430"/>
                </a:lnTo>
                <a:lnTo>
                  <a:pt x="839" y="496"/>
                </a:lnTo>
                <a:lnTo>
                  <a:pt x="808" y="566"/>
                </a:lnTo>
                <a:lnTo>
                  <a:pt x="784" y="638"/>
                </a:lnTo>
                <a:lnTo>
                  <a:pt x="766" y="711"/>
                </a:lnTo>
                <a:lnTo>
                  <a:pt x="754" y="784"/>
                </a:lnTo>
                <a:lnTo>
                  <a:pt x="749" y="858"/>
                </a:lnTo>
                <a:lnTo>
                  <a:pt x="750" y="930"/>
                </a:lnTo>
                <a:lnTo>
                  <a:pt x="756" y="1002"/>
                </a:lnTo>
                <a:lnTo>
                  <a:pt x="769" y="1073"/>
                </a:lnTo>
                <a:lnTo>
                  <a:pt x="787" y="1142"/>
                </a:lnTo>
                <a:lnTo>
                  <a:pt x="810" y="1210"/>
                </a:lnTo>
                <a:lnTo>
                  <a:pt x="839" y="1275"/>
                </a:lnTo>
                <a:lnTo>
                  <a:pt x="873" y="1338"/>
                </a:lnTo>
                <a:lnTo>
                  <a:pt x="913" y="1398"/>
                </a:lnTo>
                <a:lnTo>
                  <a:pt x="957" y="1455"/>
                </a:lnTo>
                <a:lnTo>
                  <a:pt x="1005" y="1508"/>
                </a:lnTo>
                <a:lnTo>
                  <a:pt x="1059" y="1558"/>
                </a:lnTo>
                <a:lnTo>
                  <a:pt x="1116" y="1603"/>
                </a:lnTo>
                <a:lnTo>
                  <a:pt x="1178" y="1644"/>
                </a:lnTo>
                <a:lnTo>
                  <a:pt x="1244" y="1680"/>
                </a:lnTo>
                <a:lnTo>
                  <a:pt x="1315" y="1710"/>
                </a:lnTo>
                <a:lnTo>
                  <a:pt x="1387" y="1735"/>
                </a:lnTo>
                <a:lnTo>
                  <a:pt x="1460" y="1753"/>
                </a:lnTo>
                <a:lnTo>
                  <a:pt x="1533" y="1764"/>
                </a:lnTo>
                <a:lnTo>
                  <a:pt x="1606" y="1769"/>
                </a:lnTo>
                <a:lnTo>
                  <a:pt x="1679" y="1769"/>
                </a:lnTo>
                <a:lnTo>
                  <a:pt x="1751" y="1762"/>
                </a:lnTo>
                <a:lnTo>
                  <a:pt x="1822" y="1749"/>
                </a:lnTo>
                <a:lnTo>
                  <a:pt x="1891" y="1731"/>
                </a:lnTo>
                <a:lnTo>
                  <a:pt x="1959" y="1708"/>
                </a:lnTo>
                <a:lnTo>
                  <a:pt x="2024" y="1679"/>
                </a:lnTo>
                <a:lnTo>
                  <a:pt x="2087" y="1645"/>
                </a:lnTo>
                <a:lnTo>
                  <a:pt x="2147" y="1605"/>
                </a:lnTo>
                <a:lnTo>
                  <a:pt x="2204" y="1561"/>
                </a:lnTo>
                <a:lnTo>
                  <a:pt x="2257" y="1513"/>
                </a:lnTo>
                <a:lnTo>
                  <a:pt x="2307" y="1459"/>
                </a:lnTo>
                <a:lnTo>
                  <a:pt x="2352" y="1402"/>
                </a:lnTo>
                <a:lnTo>
                  <a:pt x="2393" y="1340"/>
                </a:lnTo>
                <a:lnTo>
                  <a:pt x="2428" y="1273"/>
                </a:lnTo>
                <a:lnTo>
                  <a:pt x="2459" y="1203"/>
                </a:lnTo>
                <a:lnTo>
                  <a:pt x="2483" y="1131"/>
                </a:lnTo>
                <a:lnTo>
                  <a:pt x="2501" y="1058"/>
                </a:lnTo>
                <a:lnTo>
                  <a:pt x="2513" y="985"/>
                </a:lnTo>
                <a:lnTo>
                  <a:pt x="2518" y="912"/>
                </a:lnTo>
              </a:path>
              <a:path w="3257" h="2697">
                <a:moveTo>
                  <a:pt x="3257" y="1068"/>
                </a:moveTo>
                <a:lnTo>
                  <a:pt x="2582" y="1068"/>
                </a:lnTo>
                <a:lnTo>
                  <a:pt x="2579" y="1143"/>
                </a:lnTo>
                <a:lnTo>
                  <a:pt x="2571" y="1216"/>
                </a:lnTo>
                <a:lnTo>
                  <a:pt x="2557" y="1287"/>
                </a:lnTo>
                <a:lnTo>
                  <a:pt x="2538" y="1356"/>
                </a:lnTo>
                <a:lnTo>
                  <a:pt x="2514" y="1423"/>
                </a:lnTo>
                <a:lnTo>
                  <a:pt x="2485" y="1487"/>
                </a:lnTo>
                <a:lnTo>
                  <a:pt x="2452" y="1549"/>
                </a:lnTo>
                <a:lnTo>
                  <a:pt x="2414" y="1609"/>
                </a:lnTo>
                <a:lnTo>
                  <a:pt x="2372" y="1665"/>
                </a:lnTo>
                <a:lnTo>
                  <a:pt x="2327" y="1717"/>
                </a:lnTo>
                <a:lnTo>
                  <a:pt x="2278" y="1767"/>
                </a:lnTo>
                <a:lnTo>
                  <a:pt x="2225" y="1812"/>
                </a:lnTo>
                <a:lnTo>
                  <a:pt x="2169" y="1854"/>
                </a:lnTo>
                <a:lnTo>
                  <a:pt x="2110" y="1892"/>
                </a:lnTo>
                <a:lnTo>
                  <a:pt x="2048" y="1925"/>
                </a:lnTo>
                <a:lnTo>
                  <a:pt x="1983" y="1953"/>
                </a:lnTo>
                <a:lnTo>
                  <a:pt x="1916" y="1977"/>
                </a:lnTo>
                <a:lnTo>
                  <a:pt x="1847" y="1997"/>
                </a:lnTo>
                <a:lnTo>
                  <a:pt x="1776" y="2010"/>
                </a:lnTo>
                <a:lnTo>
                  <a:pt x="1703" y="2019"/>
                </a:lnTo>
                <a:lnTo>
                  <a:pt x="1628" y="2022"/>
                </a:lnTo>
                <a:lnTo>
                  <a:pt x="1554" y="2019"/>
                </a:lnTo>
                <a:lnTo>
                  <a:pt x="1481" y="2010"/>
                </a:lnTo>
                <a:lnTo>
                  <a:pt x="1410" y="1997"/>
                </a:lnTo>
                <a:lnTo>
                  <a:pt x="1341" y="1977"/>
                </a:lnTo>
                <a:lnTo>
                  <a:pt x="1274" y="1953"/>
                </a:lnTo>
                <a:lnTo>
                  <a:pt x="1209" y="1925"/>
                </a:lnTo>
                <a:lnTo>
                  <a:pt x="1147" y="1892"/>
                </a:lnTo>
                <a:lnTo>
                  <a:pt x="1088" y="1854"/>
                </a:lnTo>
                <a:lnTo>
                  <a:pt x="1032" y="1812"/>
                </a:lnTo>
                <a:lnTo>
                  <a:pt x="979" y="1767"/>
                </a:lnTo>
                <a:lnTo>
                  <a:pt x="930" y="1717"/>
                </a:lnTo>
                <a:lnTo>
                  <a:pt x="884" y="1665"/>
                </a:lnTo>
                <a:lnTo>
                  <a:pt x="843" y="1609"/>
                </a:lnTo>
                <a:lnTo>
                  <a:pt x="805" y="1549"/>
                </a:lnTo>
                <a:lnTo>
                  <a:pt x="772" y="1487"/>
                </a:lnTo>
                <a:lnTo>
                  <a:pt x="743" y="1423"/>
                </a:lnTo>
                <a:lnTo>
                  <a:pt x="719" y="1356"/>
                </a:lnTo>
                <a:lnTo>
                  <a:pt x="700" y="1287"/>
                </a:lnTo>
                <a:lnTo>
                  <a:pt x="686" y="1216"/>
                </a:lnTo>
                <a:lnTo>
                  <a:pt x="678" y="1143"/>
                </a:lnTo>
                <a:lnTo>
                  <a:pt x="675" y="1068"/>
                </a:lnTo>
                <a:lnTo>
                  <a:pt x="0" y="1068"/>
                </a:lnTo>
                <a:lnTo>
                  <a:pt x="1" y="1145"/>
                </a:lnTo>
                <a:lnTo>
                  <a:pt x="7" y="1221"/>
                </a:lnTo>
                <a:lnTo>
                  <a:pt x="15" y="1295"/>
                </a:lnTo>
                <a:lnTo>
                  <a:pt x="27" y="1369"/>
                </a:lnTo>
                <a:lnTo>
                  <a:pt x="43" y="1442"/>
                </a:lnTo>
                <a:lnTo>
                  <a:pt x="61" y="1513"/>
                </a:lnTo>
                <a:lnTo>
                  <a:pt x="83" y="1583"/>
                </a:lnTo>
                <a:lnTo>
                  <a:pt x="107" y="1652"/>
                </a:lnTo>
                <a:lnTo>
                  <a:pt x="135" y="1719"/>
                </a:lnTo>
                <a:lnTo>
                  <a:pt x="165" y="1785"/>
                </a:lnTo>
                <a:lnTo>
                  <a:pt x="198" y="1849"/>
                </a:lnTo>
                <a:lnTo>
                  <a:pt x="234" y="1911"/>
                </a:lnTo>
                <a:lnTo>
                  <a:pt x="273" y="1972"/>
                </a:lnTo>
                <a:lnTo>
                  <a:pt x="314" y="2030"/>
                </a:lnTo>
                <a:lnTo>
                  <a:pt x="357" y="2087"/>
                </a:lnTo>
                <a:lnTo>
                  <a:pt x="403" y="2142"/>
                </a:lnTo>
                <a:lnTo>
                  <a:pt x="452" y="2195"/>
                </a:lnTo>
                <a:lnTo>
                  <a:pt x="502" y="2245"/>
                </a:lnTo>
                <a:lnTo>
                  <a:pt x="555" y="2293"/>
                </a:lnTo>
                <a:lnTo>
                  <a:pt x="610" y="2339"/>
                </a:lnTo>
                <a:lnTo>
                  <a:pt x="666" y="2383"/>
                </a:lnTo>
                <a:lnTo>
                  <a:pt x="725" y="2424"/>
                </a:lnTo>
                <a:lnTo>
                  <a:pt x="786" y="2463"/>
                </a:lnTo>
                <a:lnTo>
                  <a:pt x="848" y="2499"/>
                </a:lnTo>
                <a:lnTo>
                  <a:pt x="912" y="2532"/>
                </a:lnTo>
                <a:lnTo>
                  <a:pt x="978" y="2562"/>
                </a:lnTo>
                <a:lnTo>
                  <a:pt x="1045" y="2590"/>
                </a:lnTo>
                <a:lnTo>
                  <a:pt x="1114" y="2614"/>
                </a:lnTo>
                <a:lnTo>
                  <a:pt x="1184" y="2636"/>
                </a:lnTo>
                <a:lnTo>
                  <a:pt x="1255" y="2654"/>
                </a:lnTo>
                <a:lnTo>
                  <a:pt x="1328" y="2670"/>
                </a:lnTo>
                <a:lnTo>
                  <a:pt x="1401" y="2682"/>
                </a:lnTo>
                <a:lnTo>
                  <a:pt x="1476" y="2690"/>
                </a:lnTo>
                <a:lnTo>
                  <a:pt x="1552" y="2696"/>
                </a:lnTo>
                <a:lnTo>
                  <a:pt x="1628" y="2697"/>
                </a:lnTo>
                <a:lnTo>
                  <a:pt x="1705" y="2696"/>
                </a:lnTo>
                <a:lnTo>
                  <a:pt x="1781" y="2690"/>
                </a:lnTo>
                <a:lnTo>
                  <a:pt x="1856" y="2682"/>
                </a:lnTo>
                <a:lnTo>
                  <a:pt x="1929" y="2670"/>
                </a:lnTo>
                <a:lnTo>
                  <a:pt x="2002" y="2654"/>
                </a:lnTo>
                <a:lnTo>
                  <a:pt x="2073" y="2636"/>
                </a:lnTo>
                <a:lnTo>
                  <a:pt x="2143" y="2614"/>
                </a:lnTo>
                <a:lnTo>
                  <a:pt x="2212" y="2590"/>
                </a:lnTo>
                <a:lnTo>
                  <a:pt x="2279" y="2562"/>
                </a:lnTo>
                <a:lnTo>
                  <a:pt x="2345" y="2532"/>
                </a:lnTo>
                <a:lnTo>
                  <a:pt x="2409" y="2499"/>
                </a:lnTo>
                <a:lnTo>
                  <a:pt x="2471" y="2463"/>
                </a:lnTo>
                <a:lnTo>
                  <a:pt x="2532" y="2424"/>
                </a:lnTo>
                <a:lnTo>
                  <a:pt x="2590" y="2383"/>
                </a:lnTo>
                <a:lnTo>
                  <a:pt x="2647" y="2339"/>
                </a:lnTo>
                <a:lnTo>
                  <a:pt x="2702" y="2293"/>
                </a:lnTo>
                <a:lnTo>
                  <a:pt x="2755" y="2245"/>
                </a:lnTo>
                <a:lnTo>
                  <a:pt x="2805" y="2195"/>
                </a:lnTo>
                <a:lnTo>
                  <a:pt x="2854" y="2142"/>
                </a:lnTo>
                <a:lnTo>
                  <a:pt x="2900" y="2087"/>
                </a:lnTo>
                <a:lnTo>
                  <a:pt x="2943" y="2030"/>
                </a:lnTo>
                <a:lnTo>
                  <a:pt x="2984" y="1972"/>
                </a:lnTo>
                <a:lnTo>
                  <a:pt x="3023" y="1911"/>
                </a:lnTo>
                <a:lnTo>
                  <a:pt x="3059" y="1849"/>
                </a:lnTo>
                <a:lnTo>
                  <a:pt x="3092" y="1785"/>
                </a:lnTo>
                <a:lnTo>
                  <a:pt x="3122" y="1719"/>
                </a:lnTo>
                <a:lnTo>
                  <a:pt x="3150" y="1652"/>
                </a:lnTo>
                <a:lnTo>
                  <a:pt x="3174" y="1583"/>
                </a:lnTo>
                <a:lnTo>
                  <a:pt x="3196" y="1513"/>
                </a:lnTo>
                <a:lnTo>
                  <a:pt x="3214" y="1442"/>
                </a:lnTo>
                <a:lnTo>
                  <a:pt x="3230" y="1369"/>
                </a:lnTo>
                <a:lnTo>
                  <a:pt x="3242" y="1295"/>
                </a:lnTo>
                <a:lnTo>
                  <a:pt x="3250" y="1221"/>
                </a:lnTo>
                <a:lnTo>
                  <a:pt x="3256" y="1145"/>
                </a:lnTo>
                <a:lnTo>
                  <a:pt x="3257" y="1068"/>
                </a:lnTo>
              </a:path>
            </a:pathLst>
          </a:custGeom>
          <a:solidFill>
            <a:srgbClr val="302F2C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38" name="group 38"/>
          <p:cNvGrpSpPr/>
          <p:nvPr/>
        </p:nvGrpSpPr>
        <p:grpSpPr>
          <a:xfrm rot="21600000">
            <a:off x="4860506" y="1801863"/>
            <a:ext cx="2068766" cy="1650326"/>
            <a:chOff x="0" y="0"/>
            <a:chExt cx="2068766" cy="1650326"/>
          </a:xfrm>
        </p:grpSpPr>
        <p:sp>
          <p:nvSpPr>
            <p:cNvPr id="624" name="path"/>
            <p:cNvSpPr/>
            <p:nvPr/>
          </p:nvSpPr>
          <p:spPr>
            <a:xfrm>
              <a:off x="0" y="0"/>
              <a:ext cx="2068766" cy="1650326"/>
            </a:xfrm>
            <a:custGeom>
              <a:avLst/>
              <a:gdLst/>
              <a:ahLst/>
              <a:cxnLst/>
              <a:rect l="0" t="0" r="0" b="0"/>
              <a:pathLst>
                <a:path w="3257" h="2598">
                  <a:moveTo>
                    <a:pt x="2483" y="852"/>
                  </a:moveTo>
                  <a:lnTo>
                    <a:pt x="2481" y="780"/>
                  </a:lnTo>
                  <a:lnTo>
                    <a:pt x="2472" y="708"/>
                  </a:lnTo>
                  <a:lnTo>
                    <a:pt x="2457" y="637"/>
                  </a:lnTo>
                  <a:lnTo>
                    <a:pt x="2437" y="568"/>
                  </a:lnTo>
                  <a:lnTo>
                    <a:pt x="2411" y="501"/>
                  </a:lnTo>
                  <a:lnTo>
                    <a:pt x="2379" y="437"/>
                  </a:lnTo>
                  <a:lnTo>
                    <a:pt x="2342" y="375"/>
                  </a:lnTo>
                  <a:lnTo>
                    <a:pt x="2299" y="317"/>
                  </a:lnTo>
                  <a:lnTo>
                    <a:pt x="2252" y="262"/>
                  </a:lnTo>
                  <a:lnTo>
                    <a:pt x="2199" y="211"/>
                  </a:lnTo>
                  <a:lnTo>
                    <a:pt x="2142" y="165"/>
                  </a:lnTo>
                  <a:lnTo>
                    <a:pt x="2080" y="123"/>
                  </a:lnTo>
                  <a:lnTo>
                    <a:pt x="2014" y="87"/>
                  </a:lnTo>
                  <a:lnTo>
                    <a:pt x="1944" y="56"/>
                  </a:lnTo>
                  <a:lnTo>
                    <a:pt x="1871" y="32"/>
                  </a:lnTo>
                  <a:lnTo>
                    <a:pt x="1798" y="14"/>
                  </a:lnTo>
                  <a:lnTo>
                    <a:pt x="1724" y="4"/>
                  </a:lnTo>
                  <a:lnTo>
                    <a:pt x="1651" y="0"/>
                  </a:lnTo>
                  <a:lnTo>
                    <a:pt x="1578" y="2"/>
                  </a:lnTo>
                  <a:lnTo>
                    <a:pt x="1506" y="10"/>
                  </a:lnTo>
                  <a:lnTo>
                    <a:pt x="1435" y="25"/>
                  </a:lnTo>
                  <a:lnTo>
                    <a:pt x="1366" y="45"/>
                  </a:lnTo>
                  <a:lnTo>
                    <a:pt x="1299" y="72"/>
                  </a:lnTo>
                  <a:lnTo>
                    <a:pt x="1235" y="103"/>
                  </a:lnTo>
                  <a:lnTo>
                    <a:pt x="1173" y="141"/>
                  </a:lnTo>
                  <a:lnTo>
                    <a:pt x="1115" y="183"/>
                  </a:lnTo>
                  <a:lnTo>
                    <a:pt x="1060" y="231"/>
                  </a:lnTo>
                  <a:lnTo>
                    <a:pt x="1009" y="283"/>
                  </a:lnTo>
                  <a:lnTo>
                    <a:pt x="963" y="340"/>
                  </a:lnTo>
                  <a:lnTo>
                    <a:pt x="921" y="401"/>
                  </a:lnTo>
                  <a:lnTo>
                    <a:pt x="885" y="467"/>
                  </a:lnTo>
                  <a:lnTo>
                    <a:pt x="854" y="538"/>
                  </a:lnTo>
                  <a:lnTo>
                    <a:pt x="829" y="610"/>
                  </a:lnTo>
                  <a:lnTo>
                    <a:pt x="812" y="684"/>
                  </a:lnTo>
                  <a:lnTo>
                    <a:pt x="801" y="758"/>
                  </a:lnTo>
                  <a:lnTo>
                    <a:pt x="797" y="831"/>
                  </a:lnTo>
                  <a:lnTo>
                    <a:pt x="800" y="904"/>
                  </a:lnTo>
                  <a:lnTo>
                    <a:pt x="808" y="976"/>
                  </a:lnTo>
                  <a:lnTo>
                    <a:pt x="823" y="1047"/>
                  </a:lnTo>
                  <a:lnTo>
                    <a:pt x="844" y="1116"/>
                  </a:lnTo>
                  <a:lnTo>
                    <a:pt x="870" y="1183"/>
                  </a:lnTo>
                  <a:lnTo>
                    <a:pt x="902" y="1248"/>
                  </a:lnTo>
                  <a:lnTo>
                    <a:pt x="939" y="1309"/>
                  </a:lnTo>
                  <a:lnTo>
                    <a:pt x="982" y="1368"/>
                  </a:lnTo>
                  <a:lnTo>
                    <a:pt x="1029" y="1422"/>
                  </a:lnTo>
                  <a:lnTo>
                    <a:pt x="1082" y="1473"/>
                  </a:lnTo>
                  <a:lnTo>
                    <a:pt x="1139" y="1519"/>
                  </a:lnTo>
                  <a:lnTo>
                    <a:pt x="1200" y="1561"/>
                  </a:lnTo>
                  <a:lnTo>
                    <a:pt x="1266" y="1597"/>
                  </a:lnTo>
                  <a:lnTo>
                    <a:pt x="1337" y="1628"/>
                  </a:lnTo>
                  <a:lnTo>
                    <a:pt x="1410" y="1653"/>
                  </a:lnTo>
                  <a:lnTo>
                    <a:pt x="1483" y="1670"/>
                  </a:lnTo>
                  <a:lnTo>
                    <a:pt x="1556" y="1681"/>
                  </a:lnTo>
                  <a:lnTo>
                    <a:pt x="1630" y="1685"/>
                  </a:lnTo>
                  <a:lnTo>
                    <a:pt x="1703" y="1683"/>
                  </a:lnTo>
                  <a:lnTo>
                    <a:pt x="1775" y="1674"/>
                  </a:lnTo>
                  <a:lnTo>
                    <a:pt x="1845" y="1659"/>
                  </a:lnTo>
                  <a:lnTo>
                    <a:pt x="1914" y="1639"/>
                  </a:lnTo>
                  <a:lnTo>
                    <a:pt x="1981" y="1613"/>
                  </a:lnTo>
                  <a:lnTo>
                    <a:pt x="2046" y="1581"/>
                  </a:lnTo>
                  <a:lnTo>
                    <a:pt x="2107" y="1543"/>
                  </a:lnTo>
                  <a:lnTo>
                    <a:pt x="2166" y="1501"/>
                  </a:lnTo>
                  <a:lnTo>
                    <a:pt x="2220" y="1453"/>
                  </a:lnTo>
                  <a:lnTo>
                    <a:pt x="2271" y="1401"/>
                  </a:lnTo>
                  <a:lnTo>
                    <a:pt x="2317" y="1344"/>
                  </a:lnTo>
                  <a:lnTo>
                    <a:pt x="2359" y="1282"/>
                  </a:lnTo>
                  <a:lnTo>
                    <a:pt x="2395" y="1216"/>
                  </a:lnTo>
                  <a:lnTo>
                    <a:pt x="2426" y="1146"/>
                  </a:lnTo>
                  <a:lnTo>
                    <a:pt x="2451" y="1073"/>
                  </a:lnTo>
                  <a:lnTo>
                    <a:pt x="2468" y="1000"/>
                  </a:lnTo>
                  <a:lnTo>
                    <a:pt x="2479" y="926"/>
                  </a:lnTo>
                  <a:lnTo>
                    <a:pt x="2483" y="852"/>
                  </a:lnTo>
                </a:path>
                <a:path w="3257" h="2598">
                  <a:moveTo>
                    <a:pt x="3257" y="969"/>
                  </a:moveTo>
                  <a:lnTo>
                    <a:pt x="2582" y="969"/>
                  </a:lnTo>
                  <a:lnTo>
                    <a:pt x="2579" y="1044"/>
                  </a:lnTo>
                  <a:lnTo>
                    <a:pt x="2571" y="1117"/>
                  </a:lnTo>
                  <a:lnTo>
                    <a:pt x="2557" y="1188"/>
                  </a:lnTo>
                  <a:lnTo>
                    <a:pt x="2538" y="1257"/>
                  </a:lnTo>
                  <a:lnTo>
                    <a:pt x="2514" y="1324"/>
                  </a:lnTo>
                  <a:lnTo>
                    <a:pt x="2485" y="1389"/>
                  </a:lnTo>
                  <a:lnTo>
                    <a:pt x="2452" y="1451"/>
                  </a:lnTo>
                  <a:lnTo>
                    <a:pt x="2414" y="1510"/>
                  </a:lnTo>
                  <a:lnTo>
                    <a:pt x="2372" y="1566"/>
                  </a:lnTo>
                  <a:lnTo>
                    <a:pt x="2327" y="1618"/>
                  </a:lnTo>
                  <a:lnTo>
                    <a:pt x="2278" y="1668"/>
                  </a:lnTo>
                  <a:lnTo>
                    <a:pt x="2225" y="1713"/>
                  </a:lnTo>
                  <a:lnTo>
                    <a:pt x="2169" y="1755"/>
                  </a:lnTo>
                  <a:lnTo>
                    <a:pt x="2110" y="1793"/>
                  </a:lnTo>
                  <a:lnTo>
                    <a:pt x="2048" y="1826"/>
                  </a:lnTo>
                  <a:lnTo>
                    <a:pt x="1983" y="1855"/>
                  </a:lnTo>
                  <a:lnTo>
                    <a:pt x="1916" y="1879"/>
                  </a:lnTo>
                  <a:lnTo>
                    <a:pt x="1847" y="1898"/>
                  </a:lnTo>
                  <a:lnTo>
                    <a:pt x="1776" y="1911"/>
                  </a:lnTo>
                  <a:lnTo>
                    <a:pt x="1703" y="1920"/>
                  </a:lnTo>
                  <a:lnTo>
                    <a:pt x="1628" y="1923"/>
                  </a:lnTo>
                  <a:lnTo>
                    <a:pt x="1554" y="1920"/>
                  </a:lnTo>
                  <a:lnTo>
                    <a:pt x="1481" y="1911"/>
                  </a:lnTo>
                  <a:lnTo>
                    <a:pt x="1410" y="1898"/>
                  </a:lnTo>
                  <a:lnTo>
                    <a:pt x="1341" y="1879"/>
                  </a:lnTo>
                  <a:lnTo>
                    <a:pt x="1274" y="1855"/>
                  </a:lnTo>
                  <a:lnTo>
                    <a:pt x="1209" y="1826"/>
                  </a:lnTo>
                  <a:lnTo>
                    <a:pt x="1147" y="1793"/>
                  </a:lnTo>
                  <a:lnTo>
                    <a:pt x="1088" y="1755"/>
                  </a:lnTo>
                  <a:lnTo>
                    <a:pt x="1032" y="1713"/>
                  </a:lnTo>
                  <a:lnTo>
                    <a:pt x="979" y="1668"/>
                  </a:lnTo>
                  <a:lnTo>
                    <a:pt x="930" y="1618"/>
                  </a:lnTo>
                  <a:lnTo>
                    <a:pt x="884" y="1566"/>
                  </a:lnTo>
                  <a:lnTo>
                    <a:pt x="843" y="1510"/>
                  </a:lnTo>
                  <a:lnTo>
                    <a:pt x="805" y="1451"/>
                  </a:lnTo>
                  <a:lnTo>
                    <a:pt x="772" y="1389"/>
                  </a:lnTo>
                  <a:lnTo>
                    <a:pt x="743" y="1324"/>
                  </a:lnTo>
                  <a:lnTo>
                    <a:pt x="719" y="1257"/>
                  </a:lnTo>
                  <a:lnTo>
                    <a:pt x="700" y="1188"/>
                  </a:lnTo>
                  <a:lnTo>
                    <a:pt x="686" y="1117"/>
                  </a:lnTo>
                  <a:lnTo>
                    <a:pt x="678" y="1044"/>
                  </a:lnTo>
                  <a:lnTo>
                    <a:pt x="675" y="969"/>
                  </a:lnTo>
                  <a:lnTo>
                    <a:pt x="0" y="969"/>
                  </a:lnTo>
                  <a:lnTo>
                    <a:pt x="1" y="1046"/>
                  </a:lnTo>
                  <a:lnTo>
                    <a:pt x="7" y="1122"/>
                  </a:lnTo>
                  <a:lnTo>
                    <a:pt x="15" y="1197"/>
                  </a:lnTo>
                  <a:lnTo>
                    <a:pt x="27" y="1270"/>
                  </a:lnTo>
                  <a:lnTo>
                    <a:pt x="43" y="1343"/>
                  </a:lnTo>
                  <a:lnTo>
                    <a:pt x="61" y="1414"/>
                  </a:lnTo>
                  <a:lnTo>
                    <a:pt x="83" y="1484"/>
                  </a:lnTo>
                  <a:lnTo>
                    <a:pt x="107" y="1553"/>
                  </a:lnTo>
                  <a:lnTo>
                    <a:pt x="135" y="1620"/>
                  </a:lnTo>
                  <a:lnTo>
                    <a:pt x="165" y="1686"/>
                  </a:lnTo>
                  <a:lnTo>
                    <a:pt x="198" y="1750"/>
                  </a:lnTo>
                  <a:lnTo>
                    <a:pt x="234" y="1812"/>
                  </a:lnTo>
                  <a:lnTo>
                    <a:pt x="273" y="1873"/>
                  </a:lnTo>
                  <a:lnTo>
                    <a:pt x="314" y="1931"/>
                  </a:lnTo>
                  <a:lnTo>
                    <a:pt x="357" y="1988"/>
                  </a:lnTo>
                  <a:lnTo>
                    <a:pt x="403" y="2043"/>
                  </a:lnTo>
                  <a:lnTo>
                    <a:pt x="452" y="2096"/>
                  </a:lnTo>
                  <a:lnTo>
                    <a:pt x="502" y="2146"/>
                  </a:lnTo>
                  <a:lnTo>
                    <a:pt x="555" y="2195"/>
                  </a:lnTo>
                  <a:lnTo>
                    <a:pt x="610" y="2241"/>
                  </a:lnTo>
                  <a:lnTo>
                    <a:pt x="666" y="2284"/>
                  </a:lnTo>
                  <a:lnTo>
                    <a:pt x="725" y="2325"/>
                  </a:lnTo>
                  <a:lnTo>
                    <a:pt x="786" y="2364"/>
                  </a:lnTo>
                  <a:lnTo>
                    <a:pt x="848" y="2400"/>
                  </a:lnTo>
                  <a:lnTo>
                    <a:pt x="912" y="2433"/>
                  </a:lnTo>
                  <a:lnTo>
                    <a:pt x="978" y="2463"/>
                  </a:lnTo>
                  <a:lnTo>
                    <a:pt x="1045" y="2491"/>
                  </a:lnTo>
                  <a:lnTo>
                    <a:pt x="1114" y="2515"/>
                  </a:lnTo>
                  <a:lnTo>
                    <a:pt x="1184" y="2537"/>
                  </a:lnTo>
                  <a:lnTo>
                    <a:pt x="1255" y="2555"/>
                  </a:lnTo>
                  <a:lnTo>
                    <a:pt x="1328" y="2571"/>
                  </a:lnTo>
                  <a:lnTo>
                    <a:pt x="1401" y="2583"/>
                  </a:lnTo>
                  <a:lnTo>
                    <a:pt x="1476" y="2591"/>
                  </a:lnTo>
                  <a:lnTo>
                    <a:pt x="1552" y="2597"/>
                  </a:lnTo>
                  <a:lnTo>
                    <a:pt x="1628" y="2598"/>
                  </a:lnTo>
                  <a:lnTo>
                    <a:pt x="1705" y="2597"/>
                  </a:lnTo>
                  <a:lnTo>
                    <a:pt x="1781" y="2591"/>
                  </a:lnTo>
                  <a:lnTo>
                    <a:pt x="1856" y="2583"/>
                  </a:lnTo>
                  <a:lnTo>
                    <a:pt x="1929" y="2571"/>
                  </a:lnTo>
                  <a:lnTo>
                    <a:pt x="2002" y="2555"/>
                  </a:lnTo>
                  <a:lnTo>
                    <a:pt x="2073" y="2537"/>
                  </a:lnTo>
                  <a:lnTo>
                    <a:pt x="2143" y="2515"/>
                  </a:lnTo>
                  <a:lnTo>
                    <a:pt x="2212" y="2491"/>
                  </a:lnTo>
                  <a:lnTo>
                    <a:pt x="2279" y="2463"/>
                  </a:lnTo>
                  <a:lnTo>
                    <a:pt x="2345" y="2433"/>
                  </a:lnTo>
                  <a:lnTo>
                    <a:pt x="2409" y="2400"/>
                  </a:lnTo>
                  <a:lnTo>
                    <a:pt x="2471" y="2364"/>
                  </a:lnTo>
                  <a:lnTo>
                    <a:pt x="2532" y="2325"/>
                  </a:lnTo>
                  <a:lnTo>
                    <a:pt x="2590" y="2284"/>
                  </a:lnTo>
                  <a:lnTo>
                    <a:pt x="2647" y="2241"/>
                  </a:lnTo>
                  <a:lnTo>
                    <a:pt x="2702" y="2195"/>
                  </a:lnTo>
                  <a:lnTo>
                    <a:pt x="2755" y="2146"/>
                  </a:lnTo>
                  <a:lnTo>
                    <a:pt x="2805" y="2096"/>
                  </a:lnTo>
                  <a:lnTo>
                    <a:pt x="2854" y="2043"/>
                  </a:lnTo>
                  <a:lnTo>
                    <a:pt x="2900" y="1988"/>
                  </a:lnTo>
                  <a:lnTo>
                    <a:pt x="2943" y="1931"/>
                  </a:lnTo>
                  <a:lnTo>
                    <a:pt x="2984" y="1873"/>
                  </a:lnTo>
                  <a:lnTo>
                    <a:pt x="3023" y="1812"/>
                  </a:lnTo>
                  <a:lnTo>
                    <a:pt x="3059" y="1750"/>
                  </a:lnTo>
                  <a:lnTo>
                    <a:pt x="3092" y="1686"/>
                  </a:lnTo>
                  <a:lnTo>
                    <a:pt x="3122" y="1620"/>
                  </a:lnTo>
                  <a:lnTo>
                    <a:pt x="3150" y="1553"/>
                  </a:lnTo>
                  <a:lnTo>
                    <a:pt x="3174" y="1484"/>
                  </a:lnTo>
                  <a:lnTo>
                    <a:pt x="3196" y="1414"/>
                  </a:lnTo>
                  <a:lnTo>
                    <a:pt x="3214" y="1343"/>
                  </a:lnTo>
                  <a:lnTo>
                    <a:pt x="3230" y="1270"/>
                  </a:lnTo>
                  <a:lnTo>
                    <a:pt x="3242" y="1197"/>
                  </a:lnTo>
                  <a:lnTo>
                    <a:pt x="3250" y="1122"/>
                  </a:lnTo>
                  <a:lnTo>
                    <a:pt x="3256" y="1046"/>
                  </a:lnTo>
                  <a:lnTo>
                    <a:pt x="3257" y="969"/>
                  </a:lnTo>
                </a:path>
              </a:pathLst>
            </a:custGeom>
            <a:solidFill>
              <a:srgbClr val="80215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26" name="textbox 626"/>
            <p:cNvSpPr/>
            <p:nvPr/>
          </p:nvSpPr>
          <p:spPr>
            <a:xfrm>
              <a:off x="-12700" y="-12700"/>
              <a:ext cx="2094229" cy="167576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4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41000"/>
                </a:lnSpc>
              </a:pPr>
              <a:endParaRPr lang="en-US" altLang="en-US" sz="1000" dirty="0"/>
            </a:p>
            <a:p>
              <a:pPr marL="788035" algn="l" rtl="0" eaLnBrk="0">
                <a:lnSpc>
                  <a:spcPct val="89000"/>
                </a:lnSpc>
                <a:spcBef>
                  <a:spcPts val="5"/>
                </a:spcBef>
              </a:pPr>
              <a:r>
                <a:rPr sz="1500" kern="0" spc="60" dirty="0">
                  <a:ln w="5793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求解子</a:t>
              </a:r>
              <a:endParaRPr lang="en-US" altLang="en-US" sz="1500" dirty="0"/>
            </a:p>
            <a:p>
              <a:pPr marL="808990" algn="l" rtl="0" eaLnBrk="0">
                <a:lnSpc>
                  <a:spcPts val="1920"/>
                </a:lnSpc>
              </a:pPr>
              <a:r>
                <a:rPr sz="1500" kern="0" spc="-40" dirty="0">
                  <a:ln w="5793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问题</a:t>
              </a:r>
              <a:endParaRPr lang="en-US" altLang="en-US" sz="1500" dirty="0"/>
            </a:p>
          </p:txBody>
        </p:sp>
      </p:grpSp>
      <p:sp>
        <p:nvSpPr>
          <p:cNvPr id="628" name="textbox 628"/>
          <p:cNvSpPr/>
          <p:nvPr/>
        </p:nvSpPr>
        <p:spPr>
          <a:xfrm>
            <a:off x="4899199" y="4385539"/>
            <a:ext cx="2164079" cy="15290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9000"/>
              </a:lnSpc>
            </a:pPr>
            <a:r>
              <a:rPr sz="2000" kern="0" spc="1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对于每个素因子</a:t>
            </a:r>
            <a:r>
              <a:rPr sz="2000" kern="0" spc="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q</a:t>
            </a:r>
            <a:r>
              <a:rPr sz="1400" kern="0" spc="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i</a:t>
            </a:r>
            <a:endParaRPr lang="en-US" altLang="en-US" sz="1400" dirty="0"/>
          </a:p>
          <a:p>
            <a:pPr marL="15240" indent="-635" algn="l" rtl="0" eaLnBrk="0">
              <a:lnSpc>
                <a:spcPct val="200000"/>
              </a:lnSpc>
              <a:spcBef>
                <a:spcPts val="25"/>
              </a:spcBef>
            </a:pPr>
            <a:r>
              <a:rPr sz="2000" kern="0" spc="15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和对应的指数</a:t>
            </a:r>
            <a:r>
              <a:rPr sz="3000" kern="0" spc="0" baseline="-5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e</a:t>
            </a:r>
            <a:r>
              <a:rPr sz="2200" kern="0" spc="0" baseline="-7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i</a:t>
            </a:r>
            <a:r>
              <a:rPr sz="1400" kern="0" spc="19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000" kern="0" spc="15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0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求解模</a:t>
            </a: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q  </a:t>
            </a:r>
            <a:r>
              <a:rPr sz="2200" kern="0" spc="-20" baseline="36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k</a:t>
            </a:r>
            <a:r>
              <a:rPr sz="1400" kern="0" spc="-2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的离散对</a:t>
            </a:r>
            <a:endParaRPr lang="en-US" altLang="en-US" sz="2000" dirty="0"/>
          </a:p>
        </p:txBody>
      </p:sp>
      <p:sp>
        <p:nvSpPr>
          <p:cNvPr id="630" name="textbox 630"/>
          <p:cNvSpPr/>
          <p:nvPr/>
        </p:nvSpPr>
        <p:spPr>
          <a:xfrm>
            <a:off x="5803754" y="5755316"/>
            <a:ext cx="126364" cy="1943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9000"/>
              </a:lnSpc>
            </a:pPr>
            <a:r>
              <a:rPr sz="1400" kern="0" spc="4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k</a:t>
            </a:r>
            <a:endParaRPr lang="en-US" altLang="en-US" sz="1400" dirty="0"/>
          </a:p>
        </p:txBody>
      </p:sp>
      <p:sp>
        <p:nvSpPr>
          <p:cNvPr id="632" name="textbox 632"/>
          <p:cNvSpPr/>
          <p:nvPr/>
        </p:nvSpPr>
        <p:spPr>
          <a:xfrm>
            <a:off x="5816522" y="5624881"/>
            <a:ext cx="113664" cy="1619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070"/>
              </a:lnSpc>
            </a:pPr>
            <a:r>
              <a:rPr sz="1400" kern="0" spc="-1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e</a:t>
            </a:r>
            <a:endParaRPr lang="en-US" altLang="en-US" sz="1400" dirty="0"/>
          </a:p>
        </p:txBody>
      </p:sp>
      <p:sp>
        <p:nvSpPr>
          <p:cNvPr id="634" name="textbox 634"/>
          <p:cNvSpPr/>
          <p:nvPr/>
        </p:nvSpPr>
        <p:spPr>
          <a:xfrm>
            <a:off x="2190223" y="2104873"/>
            <a:ext cx="2165350" cy="13239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2000" kern="0" spc="20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将模数字</a:t>
            </a:r>
            <a:r>
              <a:rPr sz="2000" kern="0" spc="20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p-1</a:t>
            </a:r>
            <a:r>
              <a:rPr sz="2000" kern="0" spc="20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分解</a:t>
            </a:r>
            <a:endParaRPr lang="en-US" altLang="en-US" sz="2000" dirty="0"/>
          </a:p>
          <a:p>
            <a:pPr marL="17780" algn="l" rtl="0" eaLnBrk="0">
              <a:lnSpc>
                <a:spcPts val="3275"/>
              </a:lnSpc>
            </a:pPr>
            <a:r>
              <a:rPr sz="2000" kern="0" spc="-8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sz="2000" kern="0" spc="10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-8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素</a:t>
            </a:r>
            <a:r>
              <a:rPr sz="2000" kern="0" spc="2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-8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因 子</a:t>
            </a:r>
            <a:r>
              <a:rPr sz="2000" kern="0" spc="5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-8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乘</a:t>
            </a:r>
            <a:r>
              <a:rPr sz="2000" kern="0" spc="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-8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积</a:t>
            </a:r>
            <a:endParaRPr lang="en-US" altLang="en-US" sz="2000" dirty="0"/>
          </a:p>
          <a:p>
            <a:pPr algn="l" rtl="0" eaLnBrk="0">
              <a:lnSpc>
                <a:spcPct val="157000"/>
              </a:lnSpc>
            </a:pPr>
            <a:endParaRPr lang="en-US" altLang="en-US" sz="1000" dirty="0"/>
          </a:p>
          <a:p>
            <a:pPr marL="152400" algn="l" rtl="0" eaLnBrk="0">
              <a:lnSpc>
                <a:spcPts val="1010"/>
              </a:lnSpc>
              <a:spcBef>
                <a:spcPts val="420"/>
              </a:spcBef>
            </a:pPr>
            <a:r>
              <a:rPr sz="1400" kern="0" spc="3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e</a:t>
            </a:r>
            <a:r>
              <a:rPr sz="1400" kern="0" spc="3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1   </a:t>
            </a:r>
            <a:r>
              <a:rPr sz="1400" kern="0" spc="3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e</a:t>
            </a:r>
            <a:r>
              <a:rPr sz="1400" kern="0" spc="3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2          </a:t>
            </a:r>
            <a:r>
              <a:rPr sz="1400" kern="0" spc="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ek</a:t>
            </a:r>
            <a:endParaRPr lang="en-US" altLang="en-US" sz="1400" dirty="0"/>
          </a:p>
          <a:p>
            <a:pPr marL="17780" algn="l" rtl="0" eaLnBrk="0">
              <a:lnSpc>
                <a:spcPts val="1450"/>
              </a:lnSpc>
            </a:pPr>
            <a:r>
              <a:rPr sz="2000" kern="0" spc="-5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q</a:t>
            </a:r>
            <a:r>
              <a:rPr sz="1400" kern="0" spc="-5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1</a:t>
            </a:r>
            <a:r>
              <a:rPr sz="1400" kern="0" spc="10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 </a:t>
            </a:r>
            <a:r>
              <a:rPr sz="2000" kern="0" spc="-5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q</a:t>
            </a:r>
            <a:r>
              <a:rPr sz="1400" kern="0" spc="-5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2</a:t>
            </a:r>
            <a:r>
              <a:rPr sz="1400" kern="0" spc="1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 </a:t>
            </a:r>
            <a:r>
              <a:rPr sz="3000" kern="0" spc="-50" baseline="1000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…</a:t>
            </a:r>
            <a:r>
              <a:rPr sz="1900" kern="0" spc="-39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3000" kern="0" spc="-50" baseline="1000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…</a:t>
            </a:r>
            <a:r>
              <a:rPr sz="2000" kern="0" spc="-5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q</a:t>
            </a:r>
            <a:r>
              <a:rPr sz="2000" kern="0" spc="-36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5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k</a:t>
            </a:r>
            <a:endParaRPr lang="en-US" altLang="en-US" sz="1400" dirty="0"/>
          </a:p>
        </p:txBody>
      </p:sp>
      <p:sp>
        <p:nvSpPr>
          <p:cNvPr id="636" name="textbox 636"/>
          <p:cNvSpPr/>
          <p:nvPr/>
        </p:nvSpPr>
        <p:spPr>
          <a:xfrm>
            <a:off x="7620591" y="1925980"/>
            <a:ext cx="2247264" cy="12293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lang="en-US" altLang="en-US" sz="100" dirty="0"/>
          </a:p>
          <a:p>
            <a:pPr algn="r" rtl="0" eaLnBrk="0">
              <a:lnSpc>
                <a:spcPct val="83000"/>
              </a:lnSpc>
            </a:pPr>
            <a:r>
              <a:rPr sz="2000" kern="0" spc="-18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利用中国剩余定理，</a:t>
            </a:r>
            <a:endParaRPr lang="en-US" altLang="en-US" sz="2000" dirty="0"/>
          </a:p>
          <a:p>
            <a:pPr marL="15240" indent="-2540" algn="l" rtl="0" eaLnBrk="0">
              <a:lnSpc>
                <a:spcPct val="155000"/>
              </a:lnSpc>
              <a:spcBef>
                <a:spcPts val="40"/>
              </a:spcBef>
            </a:pPr>
            <a:r>
              <a:rPr sz="2000" kern="0" spc="10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将各个子问题的解</a:t>
            </a:r>
            <a:r>
              <a:rPr sz="2000" kern="0" spc="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10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合并，得到原问题</a:t>
            </a:r>
            <a:endParaRPr lang="en-US" altLang="en-US" sz="2000" dirty="0"/>
          </a:p>
        </p:txBody>
      </p:sp>
      <p:sp>
        <p:nvSpPr>
          <p:cNvPr id="638" name="textbox 638"/>
          <p:cNvSpPr/>
          <p:nvPr/>
        </p:nvSpPr>
        <p:spPr>
          <a:xfrm>
            <a:off x="7643508" y="3297580"/>
            <a:ext cx="1214755" cy="11296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2000" kern="0" spc="-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的解。</a:t>
            </a:r>
            <a:endParaRPr lang="en-US" altLang="en-US" sz="2000" dirty="0"/>
          </a:p>
          <a:p>
            <a:pPr algn="l" rtl="0" eaLnBrk="0">
              <a:lnSpc>
                <a:spcPct val="115000"/>
              </a:lnSpc>
            </a:pPr>
            <a:endParaRPr lang="en-US" altLang="en-US" sz="1000" dirty="0"/>
          </a:p>
          <a:p>
            <a:pPr algn="l" rtl="0" eaLnBrk="0">
              <a:lnSpc>
                <a:spcPct val="115000"/>
              </a:lnSpc>
            </a:pPr>
            <a:endParaRPr lang="en-US" altLang="en-US" sz="1000" dirty="0"/>
          </a:p>
          <a:p>
            <a:pPr algn="l" rtl="0" eaLnBrk="0">
              <a:lnSpc>
                <a:spcPct val="116000"/>
              </a:lnSpc>
            </a:pPr>
            <a:endParaRPr lang="en-US" altLang="en-US" sz="1000" dirty="0"/>
          </a:p>
          <a:p>
            <a:pPr algn="l" rtl="0" eaLnBrk="0">
              <a:lnSpc>
                <a:spcPct val="126000"/>
              </a:lnSpc>
            </a:pPr>
            <a:endParaRPr lang="en-US" altLang="en-US" sz="300" dirty="0"/>
          </a:p>
          <a:p>
            <a:pPr algn="r" rtl="0" eaLnBrk="0">
              <a:lnSpc>
                <a:spcPct val="100000"/>
              </a:lnSpc>
              <a:spcBef>
                <a:spcPts val="0"/>
              </a:spcBef>
            </a:pPr>
            <a:r>
              <a:rPr sz="1500" kern="0" spc="60" dirty="0">
                <a:ln w="5793" cap="flat" cmpd="sng">
                  <a:solidFill>
                    <a:srgbClr val="FFFFFF">
                      <a:alpha val="100000"/>
                    </a:srgbClr>
                  </a:solidFill>
                  <a:prstDash val="solid"/>
                  <a:bevel/>
                </a:ln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合并解</a:t>
            </a:r>
            <a:endParaRPr lang="en-US" altLang="en-US" sz="1500" dirty="0"/>
          </a:p>
        </p:txBody>
      </p:sp>
      <p:pic>
        <p:nvPicPr>
          <p:cNvPr id="640" name="picture 6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156292" y="143781"/>
            <a:ext cx="1668879" cy="589078"/>
          </a:xfrm>
          <a:prstGeom prst="rect">
            <a:avLst/>
          </a:prstGeom>
        </p:spPr>
      </p:pic>
      <p:sp>
        <p:nvSpPr>
          <p:cNvPr id="642" name="path"/>
          <p:cNvSpPr/>
          <p:nvPr/>
        </p:nvSpPr>
        <p:spPr>
          <a:xfrm>
            <a:off x="4984927" y="3487496"/>
            <a:ext cx="1819922" cy="472097"/>
          </a:xfrm>
          <a:custGeom>
            <a:avLst/>
            <a:gdLst/>
            <a:ahLst/>
            <a:cxnLst/>
            <a:rect l="0" t="0" r="0" b="0"/>
            <a:pathLst>
              <a:path w="2866" h="743">
                <a:moveTo>
                  <a:pt x="2866" y="731"/>
                </a:moveTo>
                <a:lnTo>
                  <a:pt x="1447" y="731"/>
                </a:lnTo>
                <a:lnTo>
                  <a:pt x="1446" y="0"/>
                </a:lnTo>
                <a:lnTo>
                  <a:pt x="1434" y="0"/>
                </a:lnTo>
                <a:lnTo>
                  <a:pt x="1435" y="731"/>
                </a:lnTo>
                <a:lnTo>
                  <a:pt x="0" y="731"/>
                </a:lnTo>
                <a:lnTo>
                  <a:pt x="0" y="743"/>
                </a:lnTo>
                <a:lnTo>
                  <a:pt x="2866" y="743"/>
                </a:lnTo>
                <a:lnTo>
                  <a:pt x="2866" y="737"/>
                </a:lnTo>
                <a:lnTo>
                  <a:pt x="2866" y="731"/>
                </a:lnTo>
              </a:path>
            </a:pathLst>
          </a:cu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44" name="textbox 644"/>
          <p:cNvSpPr/>
          <p:nvPr/>
        </p:nvSpPr>
        <p:spPr>
          <a:xfrm>
            <a:off x="5046967" y="266395"/>
            <a:ext cx="1816735" cy="5448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3500" kern="0" spc="20" dirty="0">
                <a:ln w="13075" cap="flat" cmpd="sng">
                  <a:solidFill>
                    <a:srgbClr val="802157">
                      <a:alpha val="100000"/>
                    </a:srgbClr>
                  </a:solidFill>
                  <a:prstDash val="solid"/>
                  <a:bevel/>
                </a:ln>
                <a:solidFill>
                  <a:srgbClr val="802157">
                    <a:alpha val="100000"/>
                  </a:srgb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算法步骤</a:t>
            </a:r>
            <a:endParaRPr lang="en-US" altLang="en-US" sz="3500" dirty="0"/>
          </a:p>
        </p:txBody>
      </p:sp>
      <p:grpSp>
        <p:nvGrpSpPr>
          <p:cNvPr id="40" name="group 40"/>
          <p:cNvGrpSpPr/>
          <p:nvPr/>
        </p:nvGrpSpPr>
        <p:grpSpPr>
          <a:xfrm rot="21600000">
            <a:off x="7633601" y="3613480"/>
            <a:ext cx="1820151" cy="157657"/>
            <a:chOff x="0" y="0"/>
            <a:chExt cx="1820151" cy="157657"/>
          </a:xfrm>
        </p:grpSpPr>
        <p:sp>
          <p:nvSpPr>
            <p:cNvPr id="646" name="path"/>
            <p:cNvSpPr/>
            <p:nvPr/>
          </p:nvSpPr>
          <p:spPr>
            <a:xfrm>
              <a:off x="495" y="3733"/>
              <a:ext cx="1819656" cy="0"/>
            </a:xfrm>
            <a:custGeom>
              <a:avLst/>
              <a:gdLst/>
              <a:ahLst/>
              <a:cxnLst/>
              <a:rect l="0" t="0" r="0" b="0"/>
              <a:pathLst>
                <a:path w="2865">
                  <a:moveTo>
                    <a:pt x="2865" y="0"/>
                  </a:moveTo>
                  <a:lnTo>
                    <a:pt x="0" y="0"/>
                  </a:lnTo>
                </a:path>
              </a:pathLst>
            </a:custGeom>
            <a:solidFill>
              <a:srgbClr val="BEBEB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48" name="path"/>
            <p:cNvSpPr/>
            <p:nvPr/>
          </p:nvSpPr>
          <p:spPr>
            <a:xfrm>
              <a:off x="0" y="0"/>
              <a:ext cx="1819923" cy="7620"/>
            </a:xfrm>
            <a:custGeom>
              <a:avLst/>
              <a:gdLst/>
              <a:ahLst/>
              <a:cxnLst/>
              <a:rect l="0" t="0" r="0" b="0"/>
              <a:pathLst>
                <a:path w="2866" h="12">
                  <a:moveTo>
                    <a:pt x="2866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2866" y="0"/>
                  </a:lnTo>
                  <a:lnTo>
                    <a:pt x="2866" y="12"/>
                  </a:lnTo>
                </a:path>
              </a:pathLst>
            </a:custGeom>
            <a:solidFill>
              <a:srgbClr val="7E7E7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50" name="path"/>
            <p:cNvSpPr/>
            <p:nvPr/>
          </p:nvSpPr>
          <p:spPr>
            <a:xfrm>
              <a:off x="910323" y="3733"/>
              <a:ext cx="0" cy="153924"/>
            </a:xfrm>
            <a:custGeom>
              <a:avLst/>
              <a:gdLst/>
              <a:ahLst/>
              <a:cxnLst/>
              <a:rect l="0" t="0" r="0" b="0"/>
              <a:pathLst>
                <a:path h="242">
                  <a:moveTo>
                    <a:pt x="0" y="242"/>
                  </a:moveTo>
                  <a:lnTo>
                    <a:pt x="0" y="0"/>
                  </a:lnTo>
                </a:path>
              </a:pathLst>
            </a:custGeom>
            <a:solidFill>
              <a:srgbClr val="BEBEB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52" name="path"/>
            <p:cNvSpPr/>
            <p:nvPr/>
          </p:nvSpPr>
          <p:spPr>
            <a:xfrm>
              <a:off x="906158" y="3809"/>
              <a:ext cx="7619" cy="153136"/>
            </a:xfrm>
            <a:custGeom>
              <a:avLst/>
              <a:gdLst/>
              <a:ahLst/>
              <a:cxnLst/>
              <a:rect l="0" t="0" r="0" b="0"/>
              <a:pathLst>
                <a:path w="11" h="241">
                  <a:moveTo>
                    <a:pt x="11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241"/>
                  </a:lnTo>
                </a:path>
              </a:pathLst>
            </a:custGeom>
            <a:solidFill>
              <a:srgbClr val="7E7E7E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654" name="textbox 654"/>
          <p:cNvSpPr/>
          <p:nvPr/>
        </p:nvSpPr>
        <p:spPr>
          <a:xfrm>
            <a:off x="4902255" y="6098133"/>
            <a:ext cx="776605" cy="3149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2000" kern="0" spc="-4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数问题</a:t>
            </a:r>
            <a:endParaRPr lang="en-US" altLang="en-US" sz="2000" dirty="0"/>
          </a:p>
        </p:txBody>
      </p:sp>
      <p:sp>
        <p:nvSpPr>
          <p:cNvPr id="656" name="textbox 656"/>
          <p:cNvSpPr/>
          <p:nvPr/>
        </p:nvSpPr>
        <p:spPr>
          <a:xfrm>
            <a:off x="2948358" y="4188306"/>
            <a:ext cx="623569" cy="2559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10"/>
              </a:lnSpc>
            </a:pPr>
            <a:r>
              <a:rPr sz="1500" kern="0" spc="60" dirty="0">
                <a:ln w="5793" cap="flat" cmpd="sng">
                  <a:solidFill>
                    <a:srgbClr val="FFFFFF">
                      <a:alpha val="100000"/>
                    </a:srgbClr>
                  </a:solidFill>
                  <a:prstDash val="solid"/>
                  <a:bevel/>
                </a:ln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初始化</a:t>
            </a:r>
            <a:endParaRPr lang="en-US" altLang="en-US" sz="1500" dirty="0"/>
          </a:p>
        </p:txBody>
      </p:sp>
      <p:sp>
        <p:nvSpPr>
          <p:cNvPr id="658" name="path"/>
          <p:cNvSpPr/>
          <p:nvPr/>
        </p:nvSpPr>
        <p:spPr>
          <a:xfrm>
            <a:off x="193675" y="862329"/>
            <a:ext cx="11803379" cy="7620"/>
          </a:xfrm>
          <a:custGeom>
            <a:avLst/>
            <a:gdLst/>
            <a:ahLst/>
            <a:cxnLst/>
            <a:rect l="0" t="0" r="0" b="0"/>
            <a:pathLst>
              <a:path w="18587" h="12">
                <a:moveTo>
                  <a:pt x="18587" y="12"/>
                </a:moveTo>
                <a:lnTo>
                  <a:pt x="0" y="12"/>
                </a:lnTo>
                <a:lnTo>
                  <a:pt x="0" y="0"/>
                </a:lnTo>
                <a:lnTo>
                  <a:pt x="18587" y="0"/>
                </a:lnTo>
                <a:lnTo>
                  <a:pt x="18587" y="12"/>
                </a:lnTo>
              </a:path>
            </a:pathLst>
          </a:cu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60" name="rect"/>
          <p:cNvSpPr/>
          <p:nvPr/>
        </p:nvSpPr>
        <p:spPr>
          <a:xfrm>
            <a:off x="2357437" y="3636835"/>
            <a:ext cx="1820227" cy="7620"/>
          </a:xfrm>
          <a:prstGeom prst="rect">
            <a:avLst/>
          </a:pr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662" name="rect"/>
          <p:cNvSpPr/>
          <p:nvPr/>
        </p:nvSpPr>
        <p:spPr>
          <a:xfrm>
            <a:off x="3242411" y="3640073"/>
            <a:ext cx="7619" cy="153924"/>
          </a:xfrm>
          <a:prstGeom prst="rect">
            <a:avLst/>
          </a:pr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picture 6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66" name="rect"/>
          <p:cNvSpPr/>
          <p:nvPr/>
        </p:nvSpPr>
        <p:spPr>
          <a:xfrm>
            <a:off x="193675" y="862329"/>
            <a:ext cx="11803379" cy="7620"/>
          </a:xfrm>
          <a:prstGeom prst="rect">
            <a:avLst/>
          </a:pr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668" name="picture 6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677400" y="99059"/>
            <a:ext cx="2499359" cy="771144"/>
          </a:xfrm>
          <a:prstGeom prst="rect">
            <a:avLst/>
          </a:prstGeom>
        </p:spPr>
      </p:pic>
      <p:pic>
        <p:nvPicPr>
          <p:cNvPr id="670" name="picture 6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52400" y="153923"/>
            <a:ext cx="9278111" cy="594360"/>
          </a:xfrm>
          <a:prstGeom prst="rect">
            <a:avLst/>
          </a:prstGeom>
        </p:spPr>
      </p:pic>
      <p:pic>
        <p:nvPicPr>
          <p:cNvPr id="672" name="picture 6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551832" y="0"/>
            <a:ext cx="6640167" cy="6858000"/>
          </a:xfrm>
          <a:prstGeom prst="rect">
            <a:avLst/>
          </a:prstGeom>
        </p:spPr>
      </p:pic>
      <p:sp>
        <p:nvSpPr>
          <p:cNvPr id="674" name="textbox 674"/>
          <p:cNvSpPr/>
          <p:nvPr/>
        </p:nvSpPr>
        <p:spPr>
          <a:xfrm>
            <a:off x="585240" y="1740878"/>
            <a:ext cx="8448040" cy="36957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2000"/>
              </a:lnSpc>
            </a:pP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举例：假设我们要解决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2200" kern="0" spc="-10" baseline="33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1400" kern="0" spc="11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≡ 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h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(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mod</a:t>
            </a:r>
            <a:r>
              <a:rPr sz="2000" kern="0" spc="14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)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的离散对数问题，其中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g</a:t>
            </a:r>
            <a:r>
              <a:rPr sz="2000" kern="0" spc="-32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=</a:t>
            </a: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2,h</a:t>
            </a:r>
            <a:r>
              <a:rPr sz="2000" kern="0" spc="-33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=22,p</a:t>
            </a:r>
            <a:r>
              <a:rPr sz="2000" kern="0" spc="-32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=29</a:t>
            </a:r>
            <a:endParaRPr lang="en-US" altLang="en-US" sz="2000" dirty="0"/>
          </a:p>
          <a:p>
            <a:pPr algn="l" rtl="0" eaLnBrk="0">
              <a:lnSpc>
                <a:spcPct val="198000"/>
              </a:lnSpc>
            </a:pPr>
            <a:endParaRPr lang="en-US" altLang="en-US" sz="1000" dirty="0"/>
          </a:p>
          <a:p>
            <a:pPr marL="30480" algn="l" rtl="0" eaLnBrk="0">
              <a:lnSpc>
                <a:spcPct val="96000"/>
              </a:lnSpc>
              <a:spcBef>
                <a:spcPts val="610"/>
              </a:spcBef>
            </a:pPr>
            <a:r>
              <a:rPr sz="2000" kern="0" spc="-7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1.</a:t>
            </a:r>
            <a:r>
              <a:rPr sz="2000" kern="0" spc="1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000" kern="0" spc="-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初始化</a:t>
            </a:r>
            <a:endParaRPr lang="en-US" altLang="en-US" sz="2000" dirty="0"/>
          </a:p>
          <a:p>
            <a:pPr marL="15875" algn="l" rtl="0" eaLnBrk="0">
              <a:lnSpc>
                <a:spcPct val="94000"/>
              </a:lnSpc>
              <a:spcBef>
                <a:spcPts val="445"/>
              </a:spcBef>
            </a:pP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.</a:t>
            </a:r>
            <a:r>
              <a:rPr sz="2000" kern="0" spc="260" dirty="0">
                <a:solidFill>
                  <a:srgbClr val="0D0D0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</a:t>
            </a: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p-</a:t>
            </a:r>
            <a:r>
              <a:rPr sz="2000" kern="0" spc="-33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1</a:t>
            </a:r>
            <a:r>
              <a:rPr sz="2000" kern="0" spc="-33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=28,</a:t>
            </a: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其素因子分解为</a:t>
            </a: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28</a:t>
            </a:r>
            <a:r>
              <a:rPr sz="2000" kern="0" spc="-32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=</a:t>
            </a:r>
            <a:r>
              <a:rPr sz="3000" kern="0" spc="-30" baseline="700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2</a:t>
            </a:r>
            <a:r>
              <a:rPr sz="2200" kern="0" spc="-30" baseline="900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2</a:t>
            </a: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×</a:t>
            </a: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7</a:t>
            </a:r>
            <a:endParaRPr lang="en-US" altLang="en-US" sz="20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1000" dirty="0"/>
          </a:p>
          <a:p>
            <a:pPr marL="15875" algn="l" rtl="0" eaLnBrk="0">
              <a:lnSpc>
                <a:spcPct val="95000"/>
              </a:lnSpc>
              <a:spcBef>
                <a:spcPts val="600"/>
              </a:spcBef>
            </a:pP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2. </a:t>
            </a: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求解子问题</a:t>
            </a:r>
            <a:endParaRPr lang="en-US" altLang="en-US" sz="2000" dirty="0"/>
          </a:p>
          <a:p>
            <a:pPr marL="15875" algn="l" rtl="0" eaLnBrk="0">
              <a:lnSpc>
                <a:spcPct val="92000"/>
              </a:lnSpc>
              <a:spcBef>
                <a:spcPts val="440"/>
              </a:spcBef>
            </a:pP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.</a:t>
            </a:r>
            <a:r>
              <a:rPr sz="2000" kern="0" spc="250" dirty="0">
                <a:solidFill>
                  <a:srgbClr val="0D0D0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对于</a:t>
            </a: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q</a:t>
            </a:r>
            <a:r>
              <a:rPr sz="1400" kern="0" spc="-2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1</a:t>
            </a:r>
            <a:r>
              <a:rPr sz="1400" kern="0" spc="-8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=2</a:t>
            </a:r>
            <a:r>
              <a:rPr sz="2000" kern="0" spc="-3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e</a:t>
            </a:r>
            <a:r>
              <a:rPr sz="2200" kern="0" spc="-20" baseline="3100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1</a:t>
            </a:r>
            <a:r>
              <a:rPr sz="1400" kern="0" spc="-9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=2</a:t>
            </a: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,</a:t>
            </a: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求解</a:t>
            </a: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2</a:t>
            </a:r>
            <a:r>
              <a:rPr sz="2200" kern="0" spc="-30" baseline="31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1400" kern="0" spc="12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</a:t>
            </a: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≡ 22(</a:t>
            </a: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mod</a:t>
            </a:r>
            <a:r>
              <a:rPr sz="2000" kern="0" spc="21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2</a:t>
            </a:r>
            <a:r>
              <a:rPr sz="1400" kern="0" spc="-3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2</a:t>
            </a: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)</a:t>
            </a:r>
            <a:endParaRPr lang="en-US" altLang="en-US" sz="2000" dirty="0"/>
          </a:p>
          <a:p>
            <a:pPr marL="15875" algn="l" rtl="0" eaLnBrk="0">
              <a:lnSpc>
                <a:spcPts val="3190"/>
              </a:lnSpc>
            </a:pP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.   </a:t>
            </a: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对于</a:t>
            </a: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q</a:t>
            </a:r>
            <a:r>
              <a:rPr sz="1400" kern="0" spc="-3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1</a:t>
            </a:r>
            <a:r>
              <a:rPr sz="1400" kern="0" spc="-10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=7</a:t>
            </a:r>
            <a:r>
              <a:rPr sz="2000" kern="0" spc="-30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e</a:t>
            </a:r>
            <a:r>
              <a:rPr sz="2200" kern="0" spc="-30" baseline="2400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1</a:t>
            </a:r>
            <a:r>
              <a:rPr sz="1400" kern="0" spc="-9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000" kern="0" spc="-4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=</a:t>
            </a:r>
            <a:r>
              <a:rPr sz="2000" kern="0" spc="-33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000" kern="0" spc="-4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1,</a:t>
            </a:r>
            <a:r>
              <a:rPr sz="2000" kern="0" spc="-4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求解</a:t>
            </a:r>
            <a:r>
              <a:rPr sz="2000" kern="0" spc="-4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2</a:t>
            </a:r>
            <a:r>
              <a:rPr sz="2200" kern="0" spc="-40" baseline="24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1400" kern="0" spc="12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</a:t>
            </a:r>
            <a:r>
              <a:rPr sz="2000" kern="0" spc="-4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≡ 22(</a:t>
            </a:r>
            <a:r>
              <a:rPr sz="2000" kern="0" spc="-4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mod</a:t>
            </a:r>
            <a:r>
              <a:rPr sz="2000" kern="0" spc="2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2000" kern="0" spc="-4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7)</a:t>
            </a:r>
            <a:endParaRPr lang="en-US" altLang="en-US" sz="20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marL="17780" algn="l" rtl="0" eaLnBrk="0">
              <a:lnSpc>
                <a:spcPct val="94000"/>
              </a:lnSpc>
              <a:spcBef>
                <a:spcPts val="605"/>
              </a:spcBef>
            </a:pPr>
            <a:r>
              <a:rPr sz="2000" kern="0" spc="-5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3.</a:t>
            </a:r>
            <a:r>
              <a:rPr sz="2000" kern="0" spc="1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000" kern="0" spc="-5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合并解</a:t>
            </a:r>
            <a:endParaRPr lang="en-US" altLang="en-US" sz="2000" dirty="0"/>
          </a:p>
          <a:p>
            <a:pPr marL="15875" algn="l" rtl="0" eaLnBrk="0">
              <a:lnSpc>
                <a:spcPct val="95000"/>
              </a:lnSpc>
            </a:pPr>
            <a:r>
              <a:rPr sz="2000" kern="0" spc="0" dirty="0">
                <a:solidFill>
                  <a:srgbClr val="0D0D0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.</a:t>
            </a:r>
            <a:r>
              <a:rPr sz="2000" kern="0" spc="260" dirty="0">
                <a:solidFill>
                  <a:srgbClr val="0D0D0D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r>
              <a:rPr sz="20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使用中国剩余定理，将子问题的解合并，得到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原问题的解。</a:t>
            </a:r>
            <a:endParaRPr lang="en-US" altLang="en-US" sz="20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picture 6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678" name="textbox 678"/>
          <p:cNvSpPr/>
          <p:nvPr/>
        </p:nvSpPr>
        <p:spPr>
          <a:xfrm>
            <a:off x="7141464" y="2362200"/>
            <a:ext cx="3992879" cy="972819"/>
          </a:xfrm>
          <a:prstGeom prst="rect">
            <a:avLst/>
          </a:prstGeom>
          <a:solidFill>
            <a:srgbClr val="D0CEC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7000"/>
              </a:lnSpc>
            </a:pPr>
            <a:endParaRPr lang="en-US" altLang="en-US" sz="400" dirty="0"/>
          </a:p>
          <a:p>
            <a:pPr marL="8890" indent="2540" algn="l" rtl="0" eaLnBrk="0">
              <a:lnSpc>
                <a:spcPct val="98000"/>
              </a:lnSpc>
              <a:spcBef>
                <a:spcPts val="5"/>
              </a:spcBef>
            </a:pP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依赖素因子分解：算法性能依赖于</a:t>
            </a:r>
            <a:r>
              <a:rPr sz="2000" kern="0" spc="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模数</a:t>
            </a: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p-</a:t>
            </a:r>
            <a:r>
              <a:rPr sz="2000" kern="0" spc="-32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1</a:t>
            </a: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的素因子分解，如果</a:t>
            </a: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p-</a:t>
            </a:r>
            <a:r>
              <a:rPr sz="2000" kern="0" spc="-33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1</a:t>
            </a: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含</a:t>
            </a:r>
            <a:r>
              <a:rPr sz="20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有大素因子，算法效率会下降。</a:t>
            </a:r>
            <a:endParaRPr lang="en-US" altLang="en-US" sz="2000" dirty="0"/>
          </a:p>
        </p:txBody>
      </p:sp>
      <p:sp>
        <p:nvSpPr>
          <p:cNvPr id="680" name="textbox 680"/>
          <p:cNvSpPr/>
          <p:nvPr/>
        </p:nvSpPr>
        <p:spPr>
          <a:xfrm>
            <a:off x="7924800" y="3733800"/>
            <a:ext cx="3574415" cy="970914"/>
          </a:xfrm>
          <a:prstGeom prst="rect">
            <a:avLst/>
          </a:prstGeom>
          <a:solidFill>
            <a:srgbClr val="D0CEC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9000"/>
              </a:lnSpc>
            </a:pPr>
            <a:endParaRPr lang="en-US" altLang="en-US" sz="400" dirty="0"/>
          </a:p>
          <a:p>
            <a:pPr marL="11430" indent="-1905" algn="l" rtl="0" eaLnBrk="0">
              <a:lnSpc>
                <a:spcPct val="98000"/>
              </a:lnSpc>
            </a:pP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适用范围有限：主要适用于模数</a:t>
            </a:r>
            <a:r>
              <a:rPr sz="2000" kern="0" spc="5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p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为大质数的情况，对于其他情</a:t>
            </a:r>
            <a:r>
              <a:rPr sz="2000" kern="0" spc="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况需要结合其他算法使用。</a:t>
            </a:r>
            <a:endParaRPr lang="en-US" altLang="en-US" sz="2000" dirty="0"/>
          </a:p>
        </p:txBody>
      </p:sp>
      <p:sp>
        <p:nvSpPr>
          <p:cNvPr id="682" name="textbox 682"/>
          <p:cNvSpPr/>
          <p:nvPr/>
        </p:nvSpPr>
        <p:spPr>
          <a:xfrm>
            <a:off x="859536" y="2362200"/>
            <a:ext cx="3324225" cy="1036955"/>
          </a:xfrm>
          <a:prstGeom prst="rect">
            <a:avLst/>
          </a:prstGeom>
          <a:solidFill>
            <a:srgbClr val="D0CEC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9000"/>
              </a:lnSpc>
            </a:pPr>
            <a:endParaRPr lang="en-US" altLang="en-US" sz="400" dirty="0"/>
          </a:p>
          <a:p>
            <a:pPr marL="9525" indent="6350" algn="l" rtl="0" eaLnBrk="0">
              <a:lnSpc>
                <a:spcPct val="98000"/>
              </a:lnSpc>
              <a:spcBef>
                <a:spcPts val="0"/>
              </a:spcBef>
            </a:pP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高效性：适用于模数具有较</a:t>
            </a: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素因子的情况，能够显著降低</a:t>
            </a:r>
            <a:r>
              <a:rPr sz="2000" kern="0" spc="4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计算复杂度。</a:t>
            </a:r>
            <a:endParaRPr lang="en-US" altLang="en-US" sz="2000" dirty="0"/>
          </a:p>
        </p:txBody>
      </p:sp>
      <p:sp>
        <p:nvSpPr>
          <p:cNvPr id="684" name="textbox 684"/>
          <p:cNvSpPr/>
          <p:nvPr/>
        </p:nvSpPr>
        <p:spPr>
          <a:xfrm>
            <a:off x="1397508" y="3797808"/>
            <a:ext cx="3573779" cy="866139"/>
          </a:xfrm>
          <a:prstGeom prst="rect">
            <a:avLst/>
          </a:prstGeom>
          <a:solidFill>
            <a:srgbClr val="D0CEC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9000"/>
              </a:lnSpc>
            </a:pPr>
            <a:endParaRPr lang="en-US" altLang="en-US" sz="400" dirty="0"/>
          </a:p>
          <a:p>
            <a:pPr marL="12700" indent="-635" algn="l" rtl="0" eaLnBrk="0">
              <a:lnSpc>
                <a:spcPct val="98000"/>
              </a:lnSpc>
              <a:spcBef>
                <a:spcPts val="0"/>
              </a:spcBef>
            </a:pP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可扩展性：算法可以扩展到处理</a:t>
            </a:r>
            <a:r>
              <a:rPr sz="2000" kern="0" spc="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更大规模的离散对数问题。</a:t>
            </a:r>
            <a:endParaRPr lang="en-US" altLang="en-US" sz="2000" dirty="0"/>
          </a:p>
        </p:txBody>
      </p:sp>
      <p:grpSp>
        <p:nvGrpSpPr>
          <p:cNvPr id="42" name="group 42"/>
          <p:cNvGrpSpPr/>
          <p:nvPr/>
        </p:nvGrpSpPr>
        <p:grpSpPr>
          <a:xfrm rot="21600000">
            <a:off x="5707379" y="2040635"/>
            <a:ext cx="1434084" cy="1642872"/>
            <a:chOff x="0" y="0"/>
            <a:chExt cx="1434084" cy="1642872"/>
          </a:xfrm>
        </p:grpSpPr>
        <p:sp>
          <p:nvSpPr>
            <p:cNvPr id="686" name="path"/>
            <p:cNvSpPr/>
            <p:nvPr/>
          </p:nvSpPr>
          <p:spPr>
            <a:xfrm>
              <a:off x="0" y="0"/>
              <a:ext cx="1434084" cy="1642872"/>
            </a:xfrm>
            <a:custGeom>
              <a:avLst/>
              <a:gdLst/>
              <a:ahLst/>
              <a:cxnLst/>
              <a:rect l="0" t="0" r="0" b="0"/>
              <a:pathLst>
                <a:path w="2258" h="2587">
                  <a:moveTo>
                    <a:pt x="1130" y="2587"/>
                  </a:moveTo>
                  <a:lnTo>
                    <a:pt x="0" y="1951"/>
                  </a:lnTo>
                  <a:lnTo>
                    <a:pt x="0" y="633"/>
                  </a:lnTo>
                  <a:lnTo>
                    <a:pt x="1130" y="0"/>
                  </a:lnTo>
                  <a:lnTo>
                    <a:pt x="2258" y="633"/>
                  </a:lnTo>
                  <a:lnTo>
                    <a:pt x="2258" y="1951"/>
                  </a:lnTo>
                  <a:lnTo>
                    <a:pt x="1130" y="2587"/>
                  </a:lnTo>
                </a:path>
              </a:pathLst>
            </a:custGeom>
            <a:solidFill>
              <a:srgbClr val="302F2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88" name="textbox 688"/>
            <p:cNvSpPr/>
            <p:nvPr/>
          </p:nvSpPr>
          <p:spPr>
            <a:xfrm>
              <a:off x="-12700" y="-12700"/>
              <a:ext cx="1459864" cy="179577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6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9000"/>
                </a:lnSpc>
              </a:pPr>
              <a:endParaRPr lang="en-US" altLang="en-US" sz="100" dirty="0"/>
            </a:p>
            <a:p>
              <a:pPr marL="625475" algn="l" rtl="0" eaLnBrk="0">
                <a:lnSpc>
                  <a:spcPct val="74000"/>
                </a:lnSpc>
              </a:pPr>
              <a:r>
                <a:rPr sz="4400" kern="0" spc="34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</a:t>
              </a:r>
              <a:endParaRPr lang="en-US" altLang="en-US" sz="4400" dirty="0"/>
            </a:p>
          </p:txBody>
        </p:sp>
      </p:grpSp>
      <p:grpSp>
        <p:nvGrpSpPr>
          <p:cNvPr id="44" name="group 44"/>
          <p:cNvGrpSpPr/>
          <p:nvPr/>
        </p:nvGrpSpPr>
        <p:grpSpPr>
          <a:xfrm rot="21600000">
            <a:off x="4183379" y="2040635"/>
            <a:ext cx="1434083" cy="1642872"/>
            <a:chOff x="0" y="0"/>
            <a:chExt cx="1434083" cy="1642872"/>
          </a:xfrm>
        </p:grpSpPr>
        <p:sp>
          <p:nvSpPr>
            <p:cNvPr id="690" name="path"/>
            <p:cNvSpPr/>
            <p:nvPr/>
          </p:nvSpPr>
          <p:spPr>
            <a:xfrm>
              <a:off x="0" y="0"/>
              <a:ext cx="1434083" cy="1642872"/>
            </a:xfrm>
            <a:custGeom>
              <a:avLst/>
              <a:gdLst/>
              <a:ahLst/>
              <a:cxnLst/>
              <a:rect l="0" t="0" r="0" b="0"/>
              <a:pathLst>
                <a:path w="2258" h="2587">
                  <a:moveTo>
                    <a:pt x="1130" y="2587"/>
                  </a:moveTo>
                  <a:lnTo>
                    <a:pt x="0" y="1951"/>
                  </a:lnTo>
                  <a:lnTo>
                    <a:pt x="0" y="633"/>
                  </a:lnTo>
                  <a:lnTo>
                    <a:pt x="1130" y="0"/>
                  </a:lnTo>
                  <a:lnTo>
                    <a:pt x="2258" y="633"/>
                  </a:lnTo>
                  <a:lnTo>
                    <a:pt x="2258" y="1951"/>
                  </a:lnTo>
                  <a:lnTo>
                    <a:pt x="1130" y="2587"/>
                  </a:lnTo>
                </a:path>
              </a:pathLst>
            </a:custGeom>
            <a:solidFill>
              <a:srgbClr val="80215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92" name="textbox 692"/>
            <p:cNvSpPr/>
            <p:nvPr/>
          </p:nvSpPr>
          <p:spPr>
            <a:xfrm>
              <a:off x="-12700" y="-12700"/>
              <a:ext cx="1459864" cy="17684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8000"/>
                </a:lnSpc>
              </a:pPr>
              <a:endParaRPr lang="en-US" altLang="en-US" sz="100" dirty="0"/>
            </a:p>
            <a:p>
              <a:pPr marL="628650" algn="l" rtl="0" eaLnBrk="0">
                <a:lnSpc>
                  <a:spcPct val="73000"/>
                </a:lnSpc>
              </a:pPr>
              <a:r>
                <a:rPr sz="4400" kern="0" spc="-1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工</a:t>
              </a:r>
              <a:endParaRPr lang="en-US" altLang="en-US" sz="4400" dirty="0"/>
            </a:p>
          </p:txBody>
        </p:sp>
      </p:grpSp>
      <p:grpSp>
        <p:nvGrpSpPr>
          <p:cNvPr id="46" name="group 46"/>
          <p:cNvGrpSpPr/>
          <p:nvPr/>
        </p:nvGrpSpPr>
        <p:grpSpPr>
          <a:xfrm rot="21600000">
            <a:off x="4971288" y="3387852"/>
            <a:ext cx="1434083" cy="1642871"/>
            <a:chOff x="0" y="0"/>
            <a:chExt cx="1434083" cy="1642871"/>
          </a:xfrm>
        </p:grpSpPr>
        <p:sp>
          <p:nvSpPr>
            <p:cNvPr id="694" name="path"/>
            <p:cNvSpPr/>
            <p:nvPr/>
          </p:nvSpPr>
          <p:spPr>
            <a:xfrm>
              <a:off x="0" y="0"/>
              <a:ext cx="1434083" cy="1642871"/>
            </a:xfrm>
            <a:custGeom>
              <a:avLst/>
              <a:gdLst/>
              <a:ahLst/>
              <a:cxnLst/>
              <a:rect l="0" t="0" r="0" b="0"/>
              <a:pathLst>
                <a:path w="2258" h="2587">
                  <a:moveTo>
                    <a:pt x="1130" y="2587"/>
                  </a:moveTo>
                  <a:lnTo>
                    <a:pt x="0" y="1951"/>
                  </a:lnTo>
                  <a:lnTo>
                    <a:pt x="0" y="633"/>
                  </a:lnTo>
                  <a:lnTo>
                    <a:pt x="1130" y="0"/>
                  </a:lnTo>
                  <a:lnTo>
                    <a:pt x="2258" y="633"/>
                  </a:lnTo>
                  <a:lnTo>
                    <a:pt x="2258" y="1951"/>
                  </a:lnTo>
                  <a:lnTo>
                    <a:pt x="1130" y="2587"/>
                  </a:lnTo>
                </a:path>
              </a:pathLst>
            </a:custGeom>
            <a:solidFill>
              <a:srgbClr val="302F2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696" name="textbox 696"/>
            <p:cNvSpPr/>
            <p:nvPr/>
          </p:nvSpPr>
          <p:spPr>
            <a:xfrm>
              <a:off x="-12700" y="-12700"/>
              <a:ext cx="1459864" cy="180276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4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5000"/>
                </a:lnSpc>
              </a:pPr>
              <a:endParaRPr lang="en-US" altLang="en-US" sz="1000" dirty="0"/>
            </a:p>
            <a:p>
              <a:pPr marL="596265" algn="l" rtl="0" eaLnBrk="0">
                <a:lnSpc>
                  <a:spcPct val="80000"/>
                </a:lnSpc>
                <a:spcBef>
                  <a:spcPts val="0"/>
                </a:spcBef>
              </a:pPr>
              <a:r>
                <a:rPr sz="4400" kern="0" spc="57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</a:t>
              </a:r>
              <a:endParaRPr lang="en-US" altLang="en-US" sz="4400" dirty="0"/>
            </a:p>
          </p:txBody>
        </p:sp>
      </p:grpSp>
      <p:grpSp>
        <p:nvGrpSpPr>
          <p:cNvPr id="48" name="group 48"/>
          <p:cNvGrpSpPr/>
          <p:nvPr/>
        </p:nvGrpSpPr>
        <p:grpSpPr>
          <a:xfrm rot="21600000">
            <a:off x="6495288" y="3387852"/>
            <a:ext cx="1434083" cy="1642871"/>
            <a:chOff x="0" y="0"/>
            <a:chExt cx="1434083" cy="1642871"/>
          </a:xfrm>
        </p:grpSpPr>
        <p:sp>
          <p:nvSpPr>
            <p:cNvPr id="698" name="path"/>
            <p:cNvSpPr/>
            <p:nvPr/>
          </p:nvSpPr>
          <p:spPr>
            <a:xfrm>
              <a:off x="0" y="0"/>
              <a:ext cx="1434083" cy="1642871"/>
            </a:xfrm>
            <a:custGeom>
              <a:avLst/>
              <a:gdLst/>
              <a:ahLst/>
              <a:cxnLst/>
              <a:rect l="0" t="0" r="0" b="0"/>
              <a:pathLst>
                <a:path w="2258" h="2587">
                  <a:moveTo>
                    <a:pt x="1130" y="2587"/>
                  </a:moveTo>
                  <a:lnTo>
                    <a:pt x="0" y="1951"/>
                  </a:lnTo>
                  <a:lnTo>
                    <a:pt x="0" y="633"/>
                  </a:lnTo>
                  <a:lnTo>
                    <a:pt x="1130" y="0"/>
                  </a:lnTo>
                  <a:lnTo>
                    <a:pt x="2258" y="633"/>
                  </a:lnTo>
                  <a:lnTo>
                    <a:pt x="2258" y="1951"/>
                  </a:lnTo>
                  <a:lnTo>
                    <a:pt x="1130" y="2587"/>
                  </a:lnTo>
                </a:path>
              </a:pathLst>
            </a:custGeom>
            <a:solidFill>
              <a:srgbClr val="80215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00" name="textbox 700"/>
            <p:cNvSpPr/>
            <p:nvPr/>
          </p:nvSpPr>
          <p:spPr>
            <a:xfrm>
              <a:off x="-12700" y="-12700"/>
              <a:ext cx="1459864" cy="180276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marL="598805" algn="l" rtl="0" eaLnBrk="0">
                <a:lnSpc>
                  <a:spcPct val="82000"/>
                </a:lnSpc>
                <a:spcBef>
                  <a:spcPts val="5"/>
                </a:spcBef>
              </a:pPr>
              <a:r>
                <a:rPr sz="4400" kern="0" spc="5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</a:t>
              </a:r>
              <a:endParaRPr lang="en-US" altLang="en-US" sz="4400" dirty="0"/>
            </a:p>
          </p:txBody>
        </p:sp>
      </p:grpSp>
      <p:pic>
        <p:nvPicPr>
          <p:cNvPr id="702" name="picture 7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156292" y="143781"/>
            <a:ext cx="1668879" cy="589078"/>
          </a:xfrm>
          <a:prstGeom prst="rect">
            <a:avLst/>
          </a:prstGeom>
        </p:spPr>
      </p:pic>
      <p:sp>
        <p:nvSpPr>
          <p:cNvPr id="704" name="textbox 704"/>
          <p:cNvSpPr/>
          <p:nvPr/>
        </p:nvSpPr>
        <p:spPr>
          <a:xfrm>
            <a:off x="4764578" y="225945"/>
            <a:ext cx="1768475" cy="4279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2700" kern="0" spc="40" dirty="0">
                <a:solidFill>
                  <a:srgbClr val="802157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算法优缺点</a:t>
            </a:r>
            <a:endParaRPr lang="en-US" altLang="en-US" sz="2700" dirty="0"/>
          </a:p>
        </p:txBody>
      </p:sp>
      <p:sp>
        <p:nvSpPr>
          <p:cNvPr id="706" name="path"/>
          <p:cNvSpPr/>
          <p:nvPr/>
        </p:nvSpPr>
        <p:spPr>
          <a:xfrm>
            <a:off x="193675" y="862329"/>
            <a:ext cx="11803379" cy="7620"/>
          </a:xfrm>
          <a:custGeom>
            <a:avLst/>
            <a:gdLst/>
            <a:ahLst/>
            <a:cxnLst/>
            <a:rect l="0" t="0" r="0" b="0"/>
            <a:pathLst>
              <a:path w="18587" h="12">
                <a:moveTo>
                  <a:pt x="18587" y="12"/>
                </a:moveTo>
                <a:lnTo>
                  <a:pt x="0" y="12"/>
                </a:lnTo>
                <a:lnTo>
                  <a:pt x="0" y="0"/>
                </a:lnTo>
                <a:lnTo>
                  <a:pt x="18587" y="0"/>
                </a:lnTo>
                <a:lnTo>
                  <a:pt x="18587" y="12"/>
                </a:lnTo>
              </a:path>
            </a:pathLst>
          </a:cu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014720" y="3013710"/>
            <a:ext cx="3488055" cy="1166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spc="-790" dirty="0">
                <a:solidFill>
                  <a:srgbClr val="802157"/>
                </a:solidFill>
                <a:latin typeface="WenQuanYi Micro Hei Mono"/>
                <a:cs typeface="WenQuanYi Micro Hei Mono"/>
              </a:rPr>
              <a:t>0</a:t>
            </a:r>
            <a:r>
              <a:rPr lang="en-US" sz="7500" spc="-790" dirty="0">
                <a:solidFill>
                  <a:srgbClr val="802157"/>
                </a:solidFill>
                <a:latin typeface="WenQuanYi Micro Hei Mono"/>
                <a:cs typeface="WenQuanYi Micro Hei Mono"/>
              </a:rPr>
              <a:t>1</a:t>
            </a:r>
            <a:r>
              <a:rPr sz="7500" spc="-790" dirty="0">
                <a:solidFill>
                  <a:srgbClr val="802157"/>
                </a:solidFill>
                <a:latin typeface="WenQuanYi Micro Hei Mono"/>
                <a:cs typeface="WenQuanYi Micro Hei Mono"/>
              </a:rPr>
              <a:t>/</a:t>
            </a:r>
            <a:endParaRPr sz="7500">
              <a:latin typeface="WenQuanYi Micro Hei Mono"/>
              <a:cs typeface="WenQuanYi Micro Hei Mon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79740" y="3249930"/>
            <a:ext cx="349948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sz="4800" spc="-445" dirty="0">
                <a:solidFill>
                  <a:srgbClr val="000000"/>
                </a:solidFill>
                <a:sym typeface="+mn-ea"/>
              </a:rPr>
              <a:t>分工安排</a:t>
            </a:r>
            <a:endParaRPr lang="zh-CN" sz="4800" spc="-445" dirty="0">
              <a:solidFill>
                <a:srgbClr val="000000"/>
              </a:solidFill>
              <a:sym typeface="+mn-e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-938276" y="2292616"/>
            <a:ext cx="6952615" cy="2609850"/>
            <a:chOff x="16764" y="2267851"/>
            <a:chExt cx="6952615" cy="2609850"/>
          </a:xfrm>
        </p:grpSpPr>
        <p:sp>
          <p:nvSpPr>
            <p:cNvPr id="6" name="object 6"/>
            <p:cNvSpPr/>
            <p:nvPr/>
          </p:nvSpPr>
          <p:spPr>
            <a:xfrm>
              <a:off x="17233" y="2267851"/>
              <a:ext cx="4875530" cy="2609850"/>
            </a:xfrm>
            <a:custGeom>
              <a:avLst/>
              <a:gdLst/>
              <a:ahLst/>
              <a:cxnLst/>
              <a:rect l="l" t="t" r="r" b="b"/>
              <a:pathLst>
                <a:path w="4875530" h="2609850">
                  <a:moveTo>
                    <a:pt x="4875352" y="1629498"/>
                  </a:moveTo>
                  <a:lnTo>
                    <a:pt x="0" y="1629498"/>
                  </a:lnTo>
                  <a:lnTo>
                    <a:pt x="0" y="2066429"/>
                  </a:lnTo>
                  <a:lnTo>
                    <a:pt x="4032656" y="2066429"/>
                  </a:lnTo>
                  <a:lnTo>
                    <a:pt x="3681869" y="2609583"/>
                  </a:lnTo>
                  <a:lnTo>
                    <a:pt x="4229963" y="2609583"/>
                  </a:lnTo>
                  <a:lnTo>
                    <a:pt x="4875352" y="1629498"/>
                  </a:lnTo>
                  <a:close/>
                </a:path>
                <a:path w="4875530" h="2609850">
                  <a:moveTo>
                    <a:pt x="4875352" y="980084"/>
                  </a:moveTo>
                  <a:lnTo>
                    <a:pt x="4197083" y="0"/>
                  </a:lnTo>
                  <a:lnTo>
                    <a:pt x="3648976" y="0"/>
                  </a:lnTo>
                  <a:lnTo>
                    <a:pt x="4032656" y="543153"/>
                  </a:lnTo>
                  <a:lnTo>
                    <a:pt x="0" y="543153"/>
                  </a:lnTo>
                  <a:lnTo>
                    <a:pt x="0" y="980084"/>
                  </a:lnTo>
                  <a:lnTo>
                    <a:pt x="4875352" y="980084"/>
                  </a:lnTo>
                  <a:close/>
                </a:path>
              </a:pathLst>
            </a:custGeom>
            <a:solidFill>
              <a:srgbClr val="302F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29411" y="2267851"/>
              <a:ext cx="5840095" cy="2609850"/>
            </a:xfrm>
            <a:custGeom>
              <a:avLst/>
              <a:gdLst/>
              <a:ahLst/>
              <a:cxnLst/>
              <a:rect l="l" t="t" r="r" b="b"/>
              <a:pathLst>
                <a:path w="5840095" h="2609850">
                  <a:moveTo>
                    <a:pt x="4973878" y="2609583"/>
                  </a:moveTo>
                  <a:lnTo>
                    <a:pt x="4458677" y="2609583"/>
                  </a:lnTo>
                  <a:lnTo>
                    <a:pt x="5171198" y="1523898"/>
                  </a:lnTo>
                  <a:lnTo>
                    <a:pt x="0" y="1523898"/>
                  </a:lnTo>
                  <a:lnTo>
                    <a:pt x="0" y="1085684"/>
                  </a:lnTo>
                  <a:lnTo>
                    <a:pt x="5138305" y="1085684"/>
                  </a:lnTo>
                  <a:lnTo>
                    <a:pt x="4394288" y="0"/>
                  </a:lnTo>
                  <a:lnTo>
                    <a:pt x="4973878" y="0"/>
                  </a:lnTo>
                  <a:lnTo>
                    <a:pt x="5839853" y="1322323"/>
                  </a:lnTo>
                  <a:lnTo>
                    <a:pt x="4973878" y="2609583"/>
                  </a:lnTo>
                  <a:close/>
                </a:path>
              </a:pathLst>
            </a:custGeom>
            <a:solidFill>
              <a:srgbClr val="8021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764" y="2817875"/>
              <a:ext cx="4038600" cy="407034"/>
            </a:xfrm>
            <a:custGeom>
              <a:avLst/>
              <a:gdLst/>
              <a:ahLst/>
              <a:cxnLst/>
              <a:rect l="l" t="t" r="r" b="b"/>
              <a:pathLst>
                <a:path w="4038600" h="407035">
                  <a:moveTo>
                    <a:pt x="4038600" y="406907"/>
                  </a:moveTo>
                  <a:lnTo>
                    <a:pt x="0" y="406907"/>
                  </a:lnTo>
                  <a:lnTo>
                    <a:pt x="0" y="0"/>
                  </a:lnTo>
                  <a:lnTo>
                    <a:pt x="4038600" y="0"/>
                  </a:lnTo>
                  <a:lnTo>
                    <a:pt x="4038600" y="406907"/>
                  </a:lnTo>
                  <a:close/>
                </a:path>
              </a:pathLst>
            </a:custGeom>
            <a:solidFill>
              <a:srgbClr val="302F2C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31423" y="245363"/>
            <a:ext cx="1217676" cy="1210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picture 7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710" name="textbox 710"/>
          <p:cNvSpPr/>
          <p:nvPr/>
        </p:nvSpPr>
        <p:spPr>
          <a:xfrm>
            <a:off x="1140614" y="1121118"/>
            <a:ext cx="3006089" cy="27533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9050" algn="l" rtl="0" eaLnBrk="0">
              <a:lnSpc>
                <a:spcPct val="96000"/>
              </a:lnSpc>
            </a:pP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公钥密码系统：</a:t>
            </a:r>
            <a:endParaRPr lang="en-US" altLang="en-US" sz="2000" dirty="0"/>
          </a:p>
          <a:p>
            <a:pPr marL="12700" algn="l" rtl="0" eaLnBrk="0">
              <a:lnSpc>
                <a:spcPct val="95000"/>
              </a:lnSpc>
              <a:spcBef>
                <a:spcPts val="255"/>
              </a:spcBef>
            </a:pP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许多公钥密码系统（如</a:t>
            </a:r>
            <a:endParaRPr lang="en-US" altLang="en-US" sz="2000" dirty="0"/>
          </a:p>
          <a:p>
            <a:pPr marL="12700" indent="12065" algn="l" rtl="0" eaLnBrk="0">
              <a:lnSpc>
                <a:spcPct val="95000"/>
              </a:lnSpc>
              <a:spcBef>
                <a:spcPts val="275"/>
              </a:spcBef>
            </a:pP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ElGamal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Diffie-Hellm</a:t>
            </a: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an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   </a:t>
            </a: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 kern="0" spc="-1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DSA</a:t>
            </a: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）依赖于离散对数</a:t>
            </a:r>
            <a:r>
              <a:rPr sz="20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20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问题的难度。</a:t>
            </a:r>
            <a:r>
              <a:rPr sz="20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Pohlig-</a:t>
            </a:r>
            <a:endParaRPr lang="en-US" altLang="en-US" sz="2000" dirty="0"/>
          </a:p>
          <a:p>
            <a:pPr marL="13335" indent="11430" algn="l" rtl="0" eaLnBrk="0">
              <a:lnSpc>
                <a:spcPct val="97000"/>
              </a:lnSpc>
              <a:spcBef>
                <a:spcPts val="225"/>
              </a:spcBef>
            </a:pP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Hellman </a:t>
            </a: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算法可以用于分  </a:t>
            </a:r>
            <a:r>
              <a:rPr sz="2000" kern="0" spc="-4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析这些密码系统的安全性，</a:t>
            </a:r>
            <a:r>
              <a:rPr sz="2000" kern="0" spc="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尤其是在模数</a:t>
            </a: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p-</a:t>
            </a:r>
            <a:r>
              <a:rPr sz="2000" kern="0" spc="-27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1 </a:t>
            </a:r>
            <a:r>
              <a:rPr sz="2000" kern="0" spc="-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具有小</a:t>
            </a:r>
            <a:r>
              <a:rPr sz="20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素因子时。</a:t>
            </a:r>
            <a:endParaRPr lang="en-US" altLang="en-US" sz="2000" dirty="0"/>
          </a:p>
        </p:txBody>
      </p:sp>
      <p:sp>
        <p:nvSpPr>
          <p:cNvPr id="712" name="textbox 712"/>
          <p:cNvSpPr/>
          <p:nvPr/>
        </p:nvSpPr>
        <p:spPr>
          <a:xfrm>
            <a:off x="7783852" y="1118578"/>
            <a:ext cx="3065145" cy="18389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4605" algn="l" rtl="0" eaLnBrk="0">
              <a:lnSpc>
                <a:spcPct val="95000"/>
              </a:lnSpc>
            </a:pP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密码破译：</a:t>
            </a:r>
            <a:endParaRPr lang="en-US" altLang="en-US" sz="2000" dirty="0"/>
          </a:p>
          <a:p>
            <a:pPr marL="12700" algn="l" rtl="0" eaLnBrk="0">
              <a:lnSpc>
                <a:spcPct val="92000"/>
              </a:lnSpc>
              <a:spcBef>
                <a:spcPts val="260"/>
              </a:spcBef>
            </a:pPr>
            <a:r>
              <a:rPr sz="20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在特定情况下，</a:t>
            </a:r>
            <a:r>
              <a:rPr sz="20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Pohlig-</a:t>
            </a:r>
            <a:endParaRPr lang="en-US" altLang="en-US" sz="2000" dirty="0"/>
          </a:p>
          <a:p>
            <a:pPr marL="14605" indent="12065" algn="l" rtl="0" eaLnBrk="0">
              <a:lnSpc>
                <a:spcPct val="97000"/>
              </a:lnSpc>
              <a:spcBef>
                <a:spcPts val="225"/>
              </a:spcBef>
            </a:pP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Hellman 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</a:t>
            </a: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可以用于实际</a:t>
            </a:r>
            <a:r>
              <a:rPr sz="20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的密码破译工作，特别是当</a:t>
            </a:r>
            <a:r>
              <a:rPr sz="2000" kern="0" spc="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攻击者可以预先知道模数的</a:t>
            </a:r>
            <a:r>
              <a:rPr sz="2000" kern="0" spc="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素因子分解时。</a:t>
            </a:r>
            <a:endParaRPr lang="en-US" altLang="en-US" sz="2000" dirty="0"/>
          </a:p>
        </p:txBody>
      </p:sp>
      <p:pic>
        <p:nvPicPr>
          <p:cNvPr id="714" name="picture 7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724400" y="4038600"/>
            <a:ext cx="2359152" cy="2049779"/>
          </a:xfrm>
          <a:prstGeom prst="rect">
            <a:avLst/>
          </a:prstGeom>
        </p:spPr>
      </p:pic>
      <p:pic>
        <p:nvPicPr>
          <p:cNvPr id="716" name="picture 7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8229600" y="4038599"/>
            <a:ext cx="2278380" cy="2093976"/>
          </a:xfrm>
          <a:prstGeom prst="rect">
            <a:avLst/>
          </a:prstGeom>
        </p:spPr>
      </p:pic>
      <p:pic>
        <p:nvPicPr>
          <p:cNvPr id="718" name="picture 7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447800" y="4038600"/>
            <a:ext cx="2081783" cy="2049779"/>
          </a:xfrm>
          <a:prstGeom prst="rect">
            <a:avLst/>
          </a:prstGeom>
        </p:spPr>
      </p:pic>
      <p:sp>
        <p:nvSpPr>
          <p:cNvPr id="720" name="textbox 720"/>
          <p:cNvSpPr/>
          <p:nvPr/>
        </p:nvSpPr>
        <p:spPr>
          <a:xfrm>
            <a:off x="4509289" y="1100163"/>
            <a:ext cx="2809239" cy="15341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密码协议分析：</a:t>
            </a:r>
            <a:endParaRPr lang="en-US" altLang="en-US" sz="2000" dirty="0"/>
          </a:p>
          <a:p>
            <a:pPr marL="12700" indent="2540" algn="l" rtl="0" eaLnBrk="0">
              <a:lnSpc>
                <a:spcPct val="99000"/>
              </a:lnSpc>
              <a:spcBef>
                <a:spcPts val="90"/>
              </a:spcBef>
            </a:pP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该算法可以帮助分析基</a:t>
            </a:r>
            <a:r>
              <a:rPr sz="2000" kern="0" spc="-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于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离散对数的各种密码协议</a:t>
            </a:r>
            <a:r>
              <a:rPr sz="2000" kern="0" spc="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的安全性，包括密钥交换</a:t>
            </a:r>
            <a:r>
              <a:rPr sz="2000" kern="0" spc="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0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协议、数字签名协议等。</a:t>
            </a:r>
            <a:endParaRPr lang="en-US" altLang="en-US" sz="2000" dirty="0"/>
          </a:p>
        </p:txBody>
      </p:sp>
      <p:pic>
        <p:nvPicPr>
          <p:cNvPr id="722" name="picture 7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156292" y="143781"/>
            <a:ext cx="1668879" cy="589078"/>
          </a:xfrm>
          <a:prstGeom prst="rect">
            <a:avLst/>
          </a:prstGeom>
        </p:spPr>
      </p:pic>
      <p:sp>
        <p:nvSpPr>
          <p:cNvPr id="724" name="textbox 724"/>
          <p:cNvSpPr/>
          <p:nvPr/>
        </p:nvSpPr>
        <p:spPr>
          <a:xfrm>
            <a:off x="4684725" y="252424"/>
            <a:ext cx="1816735" cy="5549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3500" kern="0" spc="20" dirty="0">
                <a:ln w="13075" cap="flat" cmpd="sng">
                  <a:solidFill>
                    <a:srgbClr val="802157">
                      <a:alpha val="100000"/>
                    </a:srgbClr>
                  </a:solidFill>
                  <a:prstDash val="solid"/>
                  <a:bevel/>
                </a:ln>
                <a:solidFill>
                  <a:srgbClr val="802157">
                    <a:alpha val="100000"/>
                  </a:srgb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应用领域</a:t>
            </a:r>
            <a:endParaRPr lang="en-US" altLang="en-US" sz="3500" dirty="0"/>
          </a:p>
        </p:txBody>
      </p:sp>
      <p:sp>
        <p:nvSpPr>
          <p:cNvPr id="726" name="path"/>
          <p:cNvSpPr/>
          <p:nvPr/>
        </p:nvSpPr>
        <p:spPr>
          <a:xfrm>
            <a:off x="193675" y="862329"/>
            <a:ext cx="11803379" cy="7620"/>
          </a:xfrm>
          <a:custGeom>
            <a:avLst/>
            <a:gdLst/>
            <a:ahLst/>
            <a:cxnLst/>
            <a:rect l="0" t="0" r="0" b="0"/>
            <a:pathLst>
              <a:path w="18587" h="12">
                <a:moveTo>
                  <a:pt x="18587" y="12"/>
                </a:moveTo>
                <a:lnTo>
                  <a:pt x="0" y="12"/>
                </a:lnTo>
                <a:lnTo>
                  <a:pt x="0" y="0"/>
                </a:lnTo>
                <a:lnTo>
                  <a:pt x="18587" y="0"/>
                </a:lnTo>
                <a:lnTo>
                  <a:pt x="18587" y="12"/>
                </a:lnTo>
              </a:path>
            </a:pathLst>
          </a:cu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picture 7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730" name="rect"/>
          <p:cNvSpPr/>
          <p:nvPr/>
        </p:nvSpPr>
        <p:spPr>
          <a:xfrm>
            <a:off x="152400" y="304800"/>
            <a:ext cx="12039600" cy="6553200"/>
          </a:xfrm>
          <a:prstGeom prst="rect">
            <a:avLst/>
          </a:prstGeom>
          <a:solidFill>
            <a:srgbClr val="EEEEE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32" name="textbox 732"/>
          <p:cNvSpPr/>
          <p:nvPr/>
        </p:nvSpPr>
        <p:spPr>
          <a:xfrm>
            <a:off x="4459833" y="2163762"/>
            <a:ext cx="3033395" cy="21939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9000"/>
              </a:lnSpc>
            </a:pPr>
            <a:endParaRPr lang="en-US" altLang="en-US" sz="100" dirty="0"/>
          </a:p>
          <a:p>
            <a:pPr marL="819785" algn="l" rtl="0" eaLnBrk="0">
              <a:lnSpc>
                <a:spcPct val="79000"/>
              </a:lnSpc>
              <a:spcBef>
                <a:spcPts val="0"/>
              </a:spcBef>
            </a:pPr>
            <a:r>
              <a:rPr sz="7400" kern="0" spc="-10" dirty="0">
                <a:solidFill>
                  <a:srgbClr val="802157">
                    <a:alpha val="100000"/>
                  </a:srgbClr>
                </a:solidFill>
                <a:latin typeface="Segoe Print" panose="02000600000000000000"/>
                <a:ea typeface="Segoe Print" panose="02000600000000000000"/>
                <a:cs typeface="Segoe Print" panose="02000600000000000000"/>
              </a:rPr>
              <a:t>04</a:t>
            </a:r>
            <a:endParaRPr lang="en-US" altLang="en-US" sz="7400" dirty="0"/>
          </a:p>
          <a:p>
            <a:pPr algn="l" rtl="0" eaLnBrk="0">
              <a:lnSpc>
                <a:spcPct val="128000"/>
              </a:lnSpc>
            </a:pPr>
            <a:endParaRPr lang="en-US" altLang="en-US" sz="1000" dirty="0"/>
          </a:p>
          <a:p>
            <a:pPr algn="l" rtl="0" eaLnBrk="0">
              <a:lnSpc>
                <a:spcPct val="128000"/>
              </a:lnSpc>
            </a:pPr>
            <a:endParaRPr lang="en-US" altLang="en-US" sz="1000" dirty="0"/>
          </a:p>
          <a:p>
            <a:pPr algn="l" rtl="0" eaLnBrk="0">
              <a:lnSpc>
                <a:spcPct val="107000"/>
              </a:lnSpc>
            </a:pPr>
            <a:endParaRPr lang="en-US" altLang="en-US" sz="1100" dirty="0"/>
          </a:p>
          <a:p>
            <a:pPr marL="12700" algn="l" rtl="0" eaLnBrk="0">
              <a:lnSpc>
                <a:spcPct val="98000"/>
              </a:lnSpc>
              <a:spcBef>
                <a:spcPts val="0"/>
              </a:spcBef>
            </a:pPr>
            <a:r>
              <a:rPr sz="4700" kern="0" spc="30" dirty="0">
                <a:solidFill>
                  <a:srgbClr val="802157">
                    <a:alpha val="100000"/>
                  </a:srgbClr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指数计算法</a:t>
            </a:r>
            <a:endParaRPr lang="en-US" altLang="en-US" sz="4700" dirty="0"/>
          </a:p>
        </p:txBody>
      </p:sp>
      <p:pic>
        <p:nvPicPr>
          <p:cNvPr id="734" name="picture 7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82160" y="283178"/>
            <a:ext cx="1128886" cy="112182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picture 7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738" name="rect"/>
          <p:cNvSpPr/>
          <p:nvPr/>
        </p:nvSpPr>
        <p:spPr>
          <a:xfrm>
            <a:off x="193675" y="862329"/>
            <a:ext cx="11803379" cy="7620"/>
          </a:xfrm>
          <a:prstGeom prst="rect">
            <a:avLst/>
          </a:pr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50" name="group 50"/>
          <p:cNvGrpSpPr/>
          <p:nvPr/>
        </p:nvGrpSpPr>
        <p:grpSpPr>
          <a:xfrm rot="21600000">
            <a:off x="152400" y="153923"/>
            <a:ext cx="9278111" cy="594360"/>
            <a:chOff x="0" y="0"/>
            <a:chExt cx="9278111" cy="594360"/>
          </a:xfrm>
        </p:grpSpPr>
        <p:pic>
          <p:nvPicPr>
            <p:cNvPr id="740" name="picture 7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9278111" cy="594360"/>
            </a:xfrm>
            <a:prstGeom prst="rect">
              <a:avLst/>
            </a:prstGeom>
          </p:spPr>
        </p:pic>
        <p:sp>
          <p:nvSpPr>
            <p:cNvPr id="742" name="textbox 742"/>
            <p:cNvSpPr/>
            <p:nvPr/>
          </p:nvSpPr>
          <p:spPr>
            <a:xfrm>
              <a:off x="-12700" y="-12700"/>
              <a:ext cx="9304019" cy="64833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7000"/>
                </a:lnSpc>
              </a:pPr>
              <a:endParaRPr lang="en-US" altLang="en-US" sz="100" dirty="0"/>
            </a:p>
            <a:p>
              <a:pPr marL="1405255" algn="l" rtl="0" eaLnBrk="0">
                <a:lnSpc>
                  <a:spcPts val="2880"/>
                </a:lnSpc>
              </a:pPr>
              <a:r>
                <a:rPr sz="2300" kern="0" spc="-20" dirty="0">
                  <a:solidFill>
                    <a:srgbClr val="FFFFFF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&gt;</a:t>
              </a:r>
              <a:r>
                <a:rPr sz="2300" kern="0" spc="-1370" dirty="0">
                  <a:solidFill>
                    <a:srgbClr val="FFFFFF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 </a:t>
              </a:r>
              <a:r>
                <a:rPr sz="2300" b="1" kern="0" spc="-2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问题介绍</a:t>
              </a:r>
              <a:endParaRPr lang="en-US" altLang="en-US" sz="2300" dirty="0"/>
            </a:p>
          </p:txBody>
        </p:sp>
      </p:grpSp>
      <p:pic>
        <p:nvPicPr>
          <p:cNvPr id="744" name="picture 7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677400" y="99059"/>
            <a:ext cx="2499359" cy="771144"/>
          </a:xfrm>
          <a:prstGeom prst="rect">
            <a:avLst/>
          </a:prstGeom>
        </p:spPr>
      </p:pic>
      <p:pic>
        <p:nvPicPr>
          <p:cNvPr id="746" name="picture 7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551832" y="0"/>
            <a:ext cx="6640167" cy="6858000"/>
          </a:xfrm>
          <a:prstGeom prst="rect">
            <a:avLst/>
          </a:prstGeom>
        </p:spPr>
      </p:pic>
      <p:sp>
        <p:nvSpPr>
          <p:cNvPr id="748" name="textbox 748"/>
          <p:cNvSpPr/>
          <p:nvPr/>
        </p:nvSpPr>
        <p:spPr>
          <a:xfrm>
            <a:off x="550265" y="1645716"/>
            <a:ext cx="8879205" cy="31743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85090" indent="3175" algn="l" rtl="0" eaLnBrk="0">
              <a:lnSpc>
                <a:spcPct val="113000"/>
              </a:lnSpc>
            </a:pPr>
            <a:r>
              <a:rPr sz="23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算法原理：指数计算法</a:t>
            </a:r>
            <a:r>
              <a:rPr sz="2300" kern="0" spc="9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(</a:t>
            </a:r>
            <a:r>
              <a:rPr sz="23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Index</a:t>
            </a:r>
            <a:r>
              <a:rPr sz="2300" kern="0" spc="9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3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Calculus</a:t>
            </a:r>
            <a:r>
              <a:rPr sz="2300" kern="0" spc="25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3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Method</a:t>
            </a:r>
            <a:r>
              <a:rPr sz="2300" kern="0" spc="9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)</a:t>
            </a:r>
            <a:r>
              <a:rPr sz="2300" kern="0" spc="8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是一种解决离散   </a:t>
            </a:r>
            <a:r>
              <a:rPr sz="23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对数问题的算法，特别适用于大素数模数情况下</a:t>
            </a:r>
            <a:r>
              <a:rPr sz="2300" kern="0" spc="8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的离散对数计算。</a:t>
            </a:r>
            <a:r>
              <a:rPr sz="23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3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该方法利用数论中的一些技巧，将离散对数问题转化</a:t>
            </a:r>
            <a:r>
              <a:rPr sz="2300" kern="0" spc="8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为求解线性  </a:t>
            </a:r>
            <a:r>
              <a:rPr sz="23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方程组，从而大大加快</a:t>
            </a:r>
            <a:r>
              <a:rPr sz="2300" kern="0" spc="8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计算速度。</a:t>
            </a:r>
            <a:endParaRPr lang="en-US" altLang="en-US" sz="2300" dirty="0"/>
          </a:p>
          <a:p>
            <a:pPr algn="l" rtl="0" eaLnBrk="0">
              <a:lnSpc>
                <a:spcPct val="101000"/>
              </a:lnSpc>
            </a:pPr>
            <a:endParaRPr lang="en-US" altLang="en-US" sz="1000" dirty="0"/>
          </a:p>
          <a:p>
            <a:pPr algn="l" rtl="0" eaLnBrk="0">
              <a:lnSpc>
                <a:spcPct val="102000"/>
              </a:lnSpc>
            </a:pPr>
            <a:endParaRPr lang="en-US" altLang="en-US" sz="1000" dirty="0"/>
          </a:p>
          <a:p>
            <a:pPr algn="l" rtl="0" eaLnBrk="0">
              <a:lnSpc>
                <a:spcPct val="116000"/>
              </a:lnSpc>
            </a:pPr>
            <a:endParaRPr lang="en-US" altLang="en-US" sz="500" dirty="0"/>
          </a:p>
          <a:p>
            <a:pPr marL="12700" algn="l" rtl="0" eaLnBrk="0">
              <a:lnSpc>
                <a:spcPct val="111000"/>
              </a:lnSpc>
              <a:spcBef>
                <a:spcPts val="0"/>
              </a:spcBef>
            </a:pPr>
            <a:r>
              <a:rPr sz="2300" kern="0" spc="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算法复杂度：</a:t>
            </a:r>
            <a:r>
              <a:rPr sz="23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Pollard</a:t>
            </a:r>
            <a:r>
              <a:rPr sz="2300" kern="0" spc="22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2300" kern="0" spc="7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ρ</a:t>
            </a:r>
            <a:r>
              <a:rPr sz="2300" kern="0" spc="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</a:t>
            </a:r>
            <a:r>
              <a:rPr sz="2300" kern="0" spc="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的时间复杂度为。</a:t>
            </a:r>
            <a:r>
              <a:rPr sz="2300" kern="0" spc="6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</a:t>
            </a:r>
            <a:r>
              <a:rPr sz="2300" kern="0" spc="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</a:t>
            </a:r>
            <a:r>
              <a:rPr sz="2300" kern="0" spc="6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)</a:t>
            </a:r>
            <a:r>
              <a:rPr sz="2300" kern="0" spc="-29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300" kern="0" spc="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，其中n为待分解</a:t>
            </a:r>
            <a:r>
              <a:rPr sz="23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2300" kern="0" spc="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数或离散对数问题的模数。其空间复杂度</a:t>
            </a:r>
            <a:r>
              <a:rPr sz="2300" kern="0" spc="5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为。</a:t>
            </a:r>
            <a:r>
              <a:rPr sz="2300" kern="0" spc="5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(1)</a:t>
            </a:r>
            <a:r>
              <a:rPr sz="2300" kern="0" spc="-290" dirty="0">
                <a:solidFill>
                  <a:srgbClr val="0D0D0D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 </a:t>
            </a:r>
            <a:r>
              <a:rPr sz="2300" kern="0" spc="5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，这使得该算法在</a:t>
            </a:r>
            <a:r>
              <a:rPr sz="23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300" kern="0" spc="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处理大数时非常高效。</a:t>
            </a:r>
            <a:endParaRPr lang="en-US" altLang="en-US" sz="23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picture 7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752" name="path"/>
          <p:cNvSpPr/>
          <p:nvPr/>
        </p:nvSpPr>
        <p:spPr>
          <a:xfrm>
            <a:off x="1165999" y="3729812"/>
            <a:ext cx="2068740" cy="1718830"/>
          </a:xfrm>
          <a:custGeom>
            <a:avLst/>
            <a:gdLst/>
            <a:ahLst/>
            <a:cxnLst/>
            <a:rect l="0" t="0" r="0" b="0"/>
            <a:pathLst>
              <a:path w="3257" h="2706">
                <a:moveTo>
                  <a:pt x="2515" y="893"/>
                </a:moveTo>
                <a:lnTo>
                  <a:pt x="2514" y="822"/>
                </a:lnTo>
                <a:lnTo>
                  <a:pt x="2507" y="751"/>
                </a:lnTo>
                <a:lnTo>
                  <a:pt x="2495" y="682"/>
                </a:lnTo>
                <a:lnTo>
                  <a:pt x="2477" y="614"/>
                </a:lnTo>
                <a:lnTo>
                  <a:pt x="2454" y="548"/>
                </a:lnTo>
                <a:lnTo>
                  <a:pt x="2426" y="484"/>
                </a:lnTo>
                <a:lnTo>
                  <a:pt x="2392" y="422"/>
                </a:lnTo>
                <a:lnTo>
                  <a:pt x="2354" y="363"/>
                </a:lnTo>
                <a:lnTo>
                  <a:pt x="2311" y="308"/>
                </a:lnTo>
                <a:lnTo>
                  <a:pt x="2263" y="255"/>
                </a:lnTo>
                <a:lnTo>
                  <a:pt x="2211" y="207"/>
                </a:lnTo>
                <a:lnTo>
                  <a:pt x="2154" y="162"/>
                </a:lnTo>
                <a:lnTo>
                  <a:pt x="2093" y="123"/>
                </a:lnTo>
                <a:lnTo>
                  <a:pt x="2029" y="88"/>
                </a:lnTo>
                <a:lnTo>
                  <a:pt x="1960" y="58"/>
                </a:lnTo>
                <a:lnTo>
                  <a:pt x="1889" y="34"/>
                </a:lnTo>
                <a:lnTo>
                  <a:pt x="1818" y="16"/>
                </a:lnTo>
                <a:lnTo>
                  <a:pt x="1746" y="5"/>
                </a:lnTo>
                <a:lnTo>
                  <a:pt x="1674" y="0"/>
                </a:lnTo>
                <a:lnTo>
                  <a:pt x="1603" y="0"/>
                </a:lnTo>
                <a:lnTo>
                  <a:pt x="1532" y="7"/>
                </a:lnTo>
                <a:lnTo>
                  <a:pt x="1463" y="19"/>
                </a:lnTo>
                <a:lnTo>
                  <a:pt x="1395" y="37"/>
                </a:lnTo>
                <a:lnTo>
                  <a:pt x="1329" y="60"/>
                </a:lnTo>
                <a:lnTo>
                  <a:pt x="1265" y="88"/>
                </a:lnTo>
                <a:lnTo>
                  <a:pt x="1203" y="122"/>
                </a:lnTo>
                <a:lnTo>
                  <a:pt x="1145" y="160"/>
                </a:lnTo>
                <a:lnTo>
                  <a:pt x="1089" y="203"/>
                </a:lnTo>
                <a:lnTo>
                  <a:pt x="1037" y="251"/>
                </a:lnTo>
                <a:lnTo>
                  <a:pt x="988" y="303"/>
                </a:lnTo>
                <a:lnTo>
                  <a:pt x="944" y="359"/>
                </a:lnTo>
                <a:lnTo>
                  <a:pt x="904" y="420"/>
                </a:lnTo>
                <a:lnTo>
                  <a:pt x="869" y="485"/>
                </a:lnTo>
                <a:lnTo>
                  <a:pt x="839" y="553"/>
                </a:lnTo>
                <a:lnTo>
                  <a:pt x="815" y="624"/>
                </a:lnTo>
                <a:lnTo>
                  <a:pt x="798" y="696"/>
                </a:lnTo>
                <a:lnTo>
                  <a:pt x="786" y="768"/>
                </a:lnTo>
                <a:lnTo>
                  <a:pt x="781" y="840"/>
                </a:lnTo>
                <a:lnTo>
                  <a:pt x="782" y="911"/>
                </a:lnTo>
                <a:lnTo>
                  <a:pt x="788" y="982"/>
                </a:lnTo>
                <a:lnTo>
                  <a:pt x="800" y="1051"/>
                </a:lnTo>
                <a:lnTo>
                  <a:pt x="818" y="1119"/>
                </a:lnTo>
                <a:lnTo>
                  <a:pt x="841" y="1185"/>
                </a:lnTo>
                <a:lnTo>
                  <a:pt x="870" y="1249"/>
                </a:lnTo>
                <a:lnTo>
                  <a:pt x="903" y="1311"/>
                </a:lnTo>
                <a:lnTo>
                  <a:pt x="941" y="1370"/>
                </a:lnTo>
                <a:lnTo>
                  <a:pt x="984" y="1426"/>
                </a:lnTo>
                <a:lnTo>
                  <a:pt x="1032" y="1478"/>
                </a:lnTo>
                <a:lnTo>
                  <a:pt x="1084" y="1526"/>
                </a:lnTo>
                <a:lnTo>
                  <a:pt x="1141" y="1571"/>
                </a:lnTo>
                <a:lnTo>
                  <a:pt x="1202" y="1611"/>
                </a:lnTo>
                <a:lnTo>
                  <a:pt x="1266" y="1646"/>
                </a:lnTo>
                <a:lnTo>
                  <a:pt x="1335" y="1676"/>
                </a:lnTo>
                <a:lnTo>
                  <a:pt x="1406" y="1700"/>
                </a:lnTo>
                <a:lnTo>
                  <a:pt x="1478" y="1717"/>
                </a:lnTo>
                <a:lnTo>
                  <a:pt x="1549" y="1729"/>
                </a:lnTo>
                <a:lnTo>
                  <a:pt x="1621" y="1734"/>
                </a:lnTo>
                <a:lnTo>
                  <a:pt x="1692" y="1733"/>
                </a:lnTo>
                <a:lnTo>
                  <a:pt x="1763" y="1726"/>
                </a:lnTo>
                <a:lnTo>
                  <a:pt x="1832" y="1714"/>
                </a:lnTo>
                <a:lnTo>
                  <a:pt x="1900" y="1696"/>
                </a:lnTo>
                <a:lnTo>
                  <a:pt x="1966" y="1673"/>
                </a:lnTo>
                <a:lnTo>
                  <a:pt x="2030" y="1645"/>
                </a:lnTo>
                <a:lnTo>
                  <a:pt x="2092" y="1611"/>
                </a:lnTo>
                <a:lnTo>
                  <a:pt x="2151" y="1573"/>
                </a:lnTo>
                <a:lnTo>
                  <a:pt x="2207" y="1530"/>
                </a:lnTo>
                <a:lnTo>
                  <a:pt x="2259" y="1482"/>
                </a:lnTo>
                <a:lnTo>
                  <a:pt x="2307" y="1430"/>
                </a:lnTo>
                <a:lnTo>
                  <a:pt x="2352" y="1373"/>
                </a:lnTo>
                <a:lnTo>
                  <a:pt x="2391" y="1313"/>
                </a:lnTo>
                <a:lnTo>
                  <a:pt x="2427" y="1248"/>
                </a:lnTo>
                <a:lnTo>
                  <a:pt x="2457" y="1179"/>
                </a:lnTo>
                <a:lnTo>
                  <a:pt x="2480" y="1108"/>
                </a:lnTo>
                <a:lnTo>
                  <a:pt x="2498" y="1037"/>
                </a:lnTo>
                <a:lnTo>
                  <a:pt x="2509" y="965"/>
                </a:lnTo>
                <a:lnTo>
                  <a:pt x="2515" y="893"/>
                </a:lnTo>
              </a:path>
              <a:path w="3257" h="2706">
                <a:moveTo>
                  <a:pt x="3257" y="1077"/>
                </a:moveTo>
                <a:lnTo>
                  <a:pt x="2582" y="1077"/>
                </a:lnTo>
                <a:lnTo>
                  <a:pt x="2579" y="1152"/>
                </a:lnTo>
                <a:lnTo>
                  <a:pt x="2571" y="1225"/>
                </a:lnTo>
                <a:lnTo>
                  <a:pt x="2557" y="1296"/>
                </a:lnTo>
                <a:lnTo>
                  <a:pt x="2538" y="1365"/>
                </a:lnTo>
                <a:lnTo>
                  <a:pt x="2514" y="1432"/>
                </a:lnTo>
                <a:lnTo>
                  <a:pt x="2485" y="1497"/>
                </a:lnTo>
                <a:lnTo>
                  <a:pt x="2452" y="1558"/>
                </a:lnTo>
                <a:lnTo>
                  <a:pt x="2414" y="1618"/>
                </a:lnTo>
                <a:lnTo>
                  <a:pt x="2372" y="1674"/>
                </a:lnTo>
                <a:lnTo>
                  <a:pt x="2327" y="1726"/>
                </a:lnTo>
                <a:lnTo>
                  <a:pt x="2277" y="1776"/>
                </a:lnTo>
                <a:lnTo>
                  <a:pt x="2225" y="1821"/>
                </a:lnTo>
                <a:lnTo>
                  <a:pt x="2169" y="1863"/>
                </a:lnTo>
                <a:lnTo>
                  <a:pt x="2110" y="1901"/>
                </a:lnTo>
                <a:lnTo>
                  <a:pt x="2048" y="1934"/>
                </a:lnTo>
                <a:lnTo>
                  <a:pt x="1983" y="1963"/>
                </a:lnTo>
                <a:lnTo>
                  <a:pt x="1916" y="1987"/>
                </a:lnTo>
                <a:lnTo>
                  <a:pt x="1847" y="2006"/>
                </a:lnTo>
                <a:lnTo>
                  <a:pt x="1776" y="2019"/>
                </a:lnTo>
                <a:lnTo>
                  <a:pt x="1703" y="2028"/>
                </a:lnTo>
                <a:lnTo>
                  <a:pt x="1628" y="2031"/>
                </a:lnTo>
                <a:lnTo>
                  <a:pt x="1554" y="2028"/>
                </a:lnTo>
                <a:lnTo>
                  <a:pt x="1481" y="2019"/>
                </a:lnTo>
                <a:lnTo>
                  <a:pt x="1410" y="2006"/>
                </a:lnTo>
                <a:lnTo>
                  <a:pt x="1341" y="1987"/>
                </a:lnTo>
                <a:lnTo>
                  <a:pt x="1274" y="1963"/>
                </a:lnTo>
                <a:lnTo>
                  <a:pt x="1209" y="1934"/>
                </a:lnTo>
                <a:lnTo>
                  <a:pt x="1147" y="1901"/>
                </a:lnTo>
                <a:lnTo>
                  <a:pt x="1088" y="1863"/>
                </a:lnTo>
                <a:lnTo>
                  <a:pt x="1032" y="1821"/>
                </a:lnTo>
                <a:lnTo>
                  <a:pt x="979" y="1776"/>
                </a:lnTo>
                <a:lnTo>
                  <a:pt x="930" y="1726"/>
                </a:lnTo>
                <a:lnTo>
                  <a:pt x="884" y="1674"/>
                </a:lnTo>
                <a:lnTo>
                  <a:pt x="843" y="1618"/>
                </a:lnTo>
                <a:lnTo>
                  <a:pt x="805" y="1558"/>
                </a:lnTo>
                <a:lnTo>
                  <a:pt x="772" y="1497"/>
                </a:lnTo>
                <a:lnTo>
                  <a:pt x="743" y="1432"/>
                </a:lnTo>
                <a:lnTo>
                  <a:pt x="719" y="1365"/>
                </a:lnTo>
                <a:lnTo>
                  <a:pt x="700" y="1296"/>
                </a:lnTo>
                <a:lnTo>
                  <a:pt x="686" y="1225"/>
                </a:lnTo>
                <a:lnTo>
                  <a:pt x="678" y="1152"/>
                </a:lnTo>
                <a:lnTo>
                  <a:pt x="675" y="1077"/>
                </a:lnTo>
                <a:lnTo>
                  <a:pt x="0" y="1077"/>
                </a:lnTo>
                <a:lnTo>
                  <a:pt x="1" y="1154"/>
                </a:lnTo>
                <a:lnTo>
                  <a:pt x="7" y="1230"/>
                </a:lnTo>
                <a:lnTo>
                  <a:pt x="15" y="1304"/>
                </a:lnTo>
                <a:lnTo>
                  <a:pt x="27" y="1378"/>
                </a:lnTo>
                <a:lnTo>
                  <a:pt x="43" y="1451"/>
                </a:lnTo>
                <a:lnTo>
                  <a:pt x="61" y="1522"/>
                </a:lnTo>
                <a:lnTo>
                  <a:pt x="83" y="1592"/>
                </a:lnTo>
                <a:lnTo>
                  <a:pt x="107" y="1661"/>
                </a:lnTo>
                <a:lnTo>
                  <a:pt x="135" y="1728"/>
                </a:lnTo>
                <a:lnTo>
                  <a:pt x="165" y="1794"/>
                </a:lnTo>
                <a:lnTo>
                  <a:pt x="198" y="1858"/>
                </a:lnTo>
                <a:lnTo>
                  <a:pt x="234" y="1920"/>
                </a:lnTo>
                <a:lnTo>
                  <a:pt x="273" y="1981"/>
                </a:lnTo>
                <a:lnTo>
                  <a:pt x="314" y="2039"/>
                </a:lnTo>
                <a:lnTo>
                  <a:pt x="357" y="2096"/>
                </a:lnTo>
                <a:lnTo>
                  <a:pt x="403" y="2151"/>
                </a:lnTo>
                <a:lnTo>
                  <a:pt x="452" y="2204"/>
                </a:lnTo>
                <a:lnTo>
                  <a:pt x="502" y="2254"/>
                </a:lnTo>
                <a:lnTo>
                  <a:pt x="555" y="2302"/>
                </a:lnTo>
                <a:lnTo>
                  <a:pt x="610" y="2348"/>
                </a:lnTo>
                <a:lnTo>
                  <a:pt x="666" y="2392"/>
                </a:lnTo>
                <a:lnTo>
                  <a:pt x="725" y="2433"/>
                </a:lnTo>
                <a:lnTo>
                  <a:pt x="786" y="2472"/>
                </a:lnTo>
                <a:lnTo>
                  <a:pt x="848" y="2508"/>
                </a:lnTo>
                <a:lnTo>
                  <a:pt x="912" y="2541"/>
                </a:lnTo>
                <a:lnTo>
                  <a:pt x="978" y="2571"/>
                </a:lnTo>
                <a:lnTo>
                  <a:pt x="1045" y="2599"/>
                </a:lnTo>
                <a:lnTo>
                  <a:pt x="1114" y="2623"/>
                </a:lnTo>
                <a:lnTo>
                  <a:pt x="1184" y="2645"/>
                </a:lnTo>
                <a:lnTo>
                  <a:pt x="1255" y="2663"/>
                </a:lnTo>
                <a:lnTo>
                  <a:pt x="1327" y="2679"/>
                </a:lnTo>
                <a:lnTo>
                  <a:pt x="1401" y="2691"/>
                </a:lnTo>
                <a:lnTo>
                  <a:pt x="1476" y="2699"/>
                </a:lnTo>
                <a:lnTo>
                  <a:pt x="1552" y="2705"/>
                </a:lnTo>
                <a:lnTo>
                  <a:pt x="1628" y="2706"/>
                </a:lnTo>
                <a:lnTo>
                  <a:pt x="1705" y="2705"/>
                </a:lnTo>
                <a:lnTo>
                  <a:pt x="1781" y="2699"/>
                </a:lnTo>
                <a:lnTo>
                  <a:pt x="1856" y="2691"/>
                </a:lnTo>
                <a:lnTo>
                  <a:pt x="1929" y="2679"/>
                </a:lnTo>
                <a:lnTo>
                  <a:pt x="2002" y="2663"/>
                </a:lnTo>
                <a:lnTo>
                  <a:pt x="2073" y="2645"/>
                </a:lnTo>
                <a:lnTo>
                  <a:pt x="2143" y="2623"/>
                </a:lnTo>
                <a:lnTo>
                  <a:pt x="2212" y="2599"/>
                </a:lnTo>
                <a:lnTo>
                  <a:pt x="2279" y="2571"/>
                </a:lnTo>
                <a:lnTo>
                  <a:pt x="2345" y="2541"/>
                </a:lnTo>
                <a:lnTo>
                  <a:pt x="2409" y="2508"/>
                </a:lnTo>
                <a:lnTo>
                  <a:pt x="2471" y="2472"/>
                </a:lnTo>
                <a:lnTo>
                  <a:pt x="2532" y="2433"/>
                </a:lnTo>
                <a:lnTo>
                  <a:pt x="2590" y="2392"/>
                </a:lnTo>
                <a:lnTo>
                  <a:pt x="2647" y="2348"/>
                </a:lnTo>
                <a:lnTo>
                  <a:pt x="2702" y="2302"/>
                </a:lnTo>
                <a:lnTo>
                  <a:pt x="2755" y="2254"/>
                </a:lnTo>
                <a:lnTo>
                  <a:pt x="2805" y="2204"/>
                </a:lnTo>
                <a:lnTo>
                  <a:pt x="2854" y="2151"/>
                </a:lnTo>
                <a:lnTo>
                  <a:pt x="2900" y="2096"/>
                </a:lnTo>
                <a:lnTo>
                  <a:pt x="2943" y="2039"/>
                </a:lnTo>
                <a:lnTo>
                  <a:pt x="2984" y="1981"/>
                </a:lnTo>
                <a:lnTo>
                  <a:pt x="3023" y="1920"/>
                </a:lnTo>
                <a:lnTo>
                  <a:pt x="3059" y="1858"/>
                </a:lnTo>
                <a:lnTo>
                  <a:pt x="3092" y="1794"/>
                </a:lnTo>
                <a:lnTo>
                  <a:pt x="3122" y="1728"/>
                </a:lnTo>
                <a:lnTo>
                  <a:pt x="3150" y="1661"/>
                </a:lnTo>
                <a:lnTo>
                  <a:pt x="3174" y="1592"/>
                </a:lnTo>
                <a:lnTo>
                  <a:pt x="3196" y="1522"/>
                </a:lnTo>
                <a:lnTo>
                  <a:pt x="3214" y="1451"/>
                </a:lnTo>
                <a:lnTo>
                  <a:pt x="3230" y="1378"/>
                </a:lnTo>
                <a:lnTo>
                  <a:pt x="3242" y="1304"/>
                </a:lnTo>
                <a:lnTo>
                  <a:pt x="3250" y="1230"/>
                </a:lnTo>
                <a:lnTo>
                  <a:pt x="3256" y="1154"/>
                </a:lnTo>
                <a:lnTo>
                  <a:pt x="3257" y="1077"/>
                </a:lnTo>
              </a:path>
            </a:pathLst>
          </a:custGeom>
          <a:solidFill>
            <a:srgbClr val="302F2C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52" name="group 52"/>
          <p:cNvGrpSpPr/>
          <p:nvPr/>
        </p:nvGrpSpPr>
        <p:grpSpPr>
          <a:xfrm rot="21600000">
            <a:off x="6157950" y="3751097"/>
            <a:ext cx="2068766" cy="1713103"/>
            <a:chOff x="0" y="0"/>
            <a:chExt cx="2068766" cy="1713103"/>
          </a:xfrm>
        </p:grpSpPr>
        <p:sp>
          <p:nvSpPr>
            <p:cNvPr id="754" name="path"/>
            <p:cNvSpPr/>
            <p:nvPr/>
          </p:nvSpPr>
          <p:spPr>
            <a:xfrm>
              <a:off x="0" y="0"/>
              <a:ext cx="2068766" cy="1713103"/>
            </a:xfrm>
            <a:custGeom>
              <a:avLst/>
              <a:gdLst/>
              <a:ahLst/>
              <a:cxnLst/>
              <a:rect l="0" t="0" r="0" b="0"/>
              <a:pathLst>
                <a:path w="3257" h="2697">
                  <a:moveTo>
                    <a:pt x="2518" y="912"/>
                  </a:moveTo>
                  <a:lnTo>
                    <a:pt x="2517" y="839"/>
                  </a:lnTo>
                  <a:lnTo>
                    <a:pt x="2511" y="767"/>
                  </a:lnTo>
                  <a:lnTo>
                    <a:pt x="2498" y="696"/>
                  </a:lnTo>
                  <a:lnTo>
                    <a:pt x="2480" y="627"/>
                  </a:lnTo>
                  <a:lnTo>
                    <a:pt x="2457" y="559"/>
                  </a:lnTo>
                  <a:lnTo>
                    <a:pt x="2428" y="494"/>
                  </a:lnTo>
                  <a:lnTo>
                    <a:pt x="2393" y="431"/>
                  </a:lnTo>
                  <a:lnTo>
                    <a:pt x="2354" y="371"/>
                  </a:lnTo>
                  <a:lnTo>
                    <a:pt x="2310" y="314"/>
                  </a:lnTo>
                  <a:lnTo>
                    <a:pt x="2262" y="261"/>
                  </a:lnTo>
                  <a:lnTo>
                    <a:pt x="2208" y="211"/>
                  </a:lnTo>
                  <a:lnTo>
                    <a:pt x="2151" y="166"/>
                  </a:lnTo>
                  <a:lnTo>
                    <a:pt x="2089" y="125"/>
                  </a:lnTo>
                  <a:lnTo>
                    <a:pt x="2022" y="89"/>
                  </a:lnTo>
                  <a:lnTo>
                    <a:pt x="1952" y="59"/>
                  </a:lnTo>
                  <a:lnTo>
                    <a:pt x="1880" y="34"/>
                  </a:lnTo>
                  <a:lnTo>
                    <a:pt x="1807" y="16"/>
                  </a:lnTo>
                  <a:lnTo>
                    <a:pt x="1734" y="5"/>
                  </a:lnTo>
                  <a:lnTo>
                    <a:pt x="1661" y="0"/>
                  </a:lnTo>
                  <a:lnTo>
                    <a:pt x="1588" y="0"/>
                  </a:lnTo>
                  <a:lnTo>
                    <a:pt x="1516" y="7"/>
                  </a:lnTo>
                  <a:lnTo>
                    <a:pt x="1445" y="20"/>
                  </a:lnTo>
                  <a:lnTo>
                    <a:pt x="1376" y="38"/>
                  </a:lnTo>
                  <a:lnTo>
                    <a:pt x="1308" y="61"/>
                  </a:lnTo>
                  <a:lnTo>
                    <a:pt x="1243" y="90"/>
                  </a:lnTo>
                  <a:lnTo>
                    <a:pt x="1180" y="124"/>
                  </a:lnTo>
                  <a:lnTo>
                    <a:pt x="1120" y="164"/>
                  </a:lnTo>
                  <a:lnTo>
                    <a:pt x="1063" y="208"/>
                  </a:lnTo>
                  <a:lnTo>
                    <a:pt x="1010" y="256"/>
                  </a:lnTo>
                  <a:lnTo>
                    <a:pt x="960" y="310"/>
                  </a:lnTo>
                  <a:lnTo>
                    <a:pt x="915" y="368"/>
                  </a:lnTo>
                  <a:lnTo>
                    <a:pt x="874" y="430"/>
                  </a:lnTo>
                  <a:lnTo>
                    <a:pt x="839" y="496"/>
                  </a:lnTo>
                  <a:lnTo>
                    <a:pt x="808" y="566"/>
                  </a:lnTo>
                  <a:lnTo>
                    <a:pt x="784" y="638"/>
                  </a:lnTo>
                  <a:lnTo>
                    <a:pt x="766" y="711"/>
                  </a:lnTo>
                  <a:lnTo>
                    <a:pt x="754" y="784"/>
                  </a:lnTo>
                  <a:lnTo>
                    <a:pt x="749" y="858"/>
                  </a:lnTo>
                  <a:lnTo>
                    <a:pt x="750" y="930"/>
                  </a:lnTo>
                  <a:lnTo>
                    <a:pt x="756" y="1002"/>
                  </a:lnTo>
                  <a:lnTo>
                    <a:pt x="769" y="1073"/>
                  </a:lnTo>
                  <a:lnTo>
                    <a:pt x="787" y="1142"/>
                  </a:lnTo>
                  <a:lnTo>
                    <a:pt x="810" y="1210"/>
                  </a:lnTo>
                  <a:lnTo>
                    <a:pt x="839" y="1275"/>
                  </a:lnTo>
                  <a:lnTo>
                    <a:pt x="873" y="1338"/>
                  </a:lnTo>
                  <a:lnTo>
                    <a:pt x="913" y="1398"/>
                  </a:lnTo>
                  <a:lnTo>
                    <a:pt x="957" y="1455"/>
                  </a:lnTo>
                  <a:lnTo>
                    <a:pt x="1005" y="1508"/>
                  </a:lnTo>
                  <a:lnTo>
                    <a:pt x="1059" y="1558"/>
                  </a:lnTo>
                  <a:lnTo>
                    <a:pt x="1116" y="1603"/>
                  </a:lnTo>
                  <a:lnTo>
                    <a:pt x="1178" y="1644"/>
                  </a:lnTo>
                  <a:lnTo>
                    <a:pt x="1244" y="1680"/>
                  </a:lnTo>
                  <a:lnTo>
                    <a:pt x="1315" y="1710"/>
                  </a:lnTo>
                  <a:lnTo>
                    <a:pt x="1387" y="1735"/>
                  </a:lnTo>
                  <a:lnTo>
                    <a:pt x="1460" y="1753"/>
                  </a:lnTo>
                  <a:lnTo>
                    <a:pt x="1533" y="1764"/>
                  </a:lnTo>
                  <a:lnTo>
                    <a:pt x="1606" y="1769"/>
                  </a:lnTo>
                  <a:lnTo>
                    <a:pt x="1679" y="1769"/>
                  </a:lnTo>
                  <a:lnTo>
                    <a:pt x="1751" y="1762"/>
                  </a:lnTo>
                  <a:lnTo>
                    <a:pt x="1822" y="1749"/>
                  </a:lnTo>
                  <a:lnTo>
                    <a:pt x="1891" y="1731"/>
                  </a:lnTo>
                  <a:lnTo>
                    <a:pt x="1959" y="1708"/>
                  </a:lnTo>
                  <a:lnTo>
                    <a:pt x="2024" y="1679"/>
                  </a:lnTo>
                  <a:lnTo>
                    <a:pt x="2087" y="1645"/>
                  </a:lnTo>
                  <a:lnTo>
                    <a:pt x="2147" y="1605"/>
                  </a:lnTo>
                  <a:lnTo>
                    <a:pt x="2204" y="1561"/>
                  </a:lnTo>
                  <a:lnTo>
                    <a:pt x="2257" y="1513"/>
                  </a:lnTo>
                  <a:lnTo>
                    <a:pt x="2307" y="1459"/>
                  </a:lnTo>
                  <a:lnTo>
                    <a:pt x="2352" y="1402"/>
                  </a:lnTo>
                  <a:lnTo>
                    <a:pt x="2393" y="1340"/>
                  </a:lnTo>
                  <a:lnTo>
                    <a:pt x="2428" y="1273"/>
                  </a:lnTo>
                  <a:lnTo>
                    <a:pt x="2459" y="1203"/>
                  </a:lnTo>
                  <a:lnTo>
                    <a:pt x="2483" y="1131"/>
                  </a:lnTo>
                  <a:lnTo>
                    <a:pt x="2501" y="1058"/>
                  </a:lnTo>
                  <a:lnTo>
                    <a:pt x="2513" y="985"/>
                  </a:lnTo>
                  <a:lnTo>
                    <a:pt x="2518" y="912"/>
                  </a:lnTo>
                </a:path>
                <a:path w="3257" h="2697">
                  <a:moveTo>
                    <a:pt x="3257" y="1068"/>
                  </a:moveTo>
                  <a:lnTo>
                    <a:pt x="2582" y="1068"/>
                  </a:lnTo>
                  <a:lnTo>
                    <a:pt x="2579" y="1143"/>
                  </a:lnTo>
                  <a:lnTo>
                    <a:pt x="2571" y="1216"/>
                  </a:lnTo>
                  <a:lnTo>
                    <a:pt x="2557" y="1287"/>
                  </a:lnTo>
                  <a:lnTo>
                    <a:pt x="2538" y="1356"/>
                  </a:lnTo>
                  <a:lnTo>
                    <a:pt x="2514" y="1423"/>
                  </a:lnTo>
                  <a:lnTo>
                    <a:pt x="2485" y="1488"/>
                  </a:lnTo>
                  <a:lnTo>
                    <a:pt x="2452" y="1549"/>
                  </a:lnTo>
                  <a:lnTo>
                    <a:pt x="2414" y="1609"/>
                  </a:lnTo>
                  <a:lnTo>
                    <a:pt x="2372" y="1665"/>
                  </a:lnTo>
                  <a:lnTo>
                    <a:pt x="2327" y="1717"/>
                  </a:lnTo>
                  <a:lnTo>
                    <a:pt x="2278" y="1767"/>
                  </a:lnTo>
                  <a:lnTo>
                    <a:pt x="2225" y="1812"/>
                  </a:lnTo>
                  <a:lnTo>
                    <a:pt x="2169" y="1854"/>
                  </a:lnTo>
                  <a:lnTo>
                    <a:pt x="2110" y="1892"/>
                  </a:lnTo>
                  <a:lnTo>
                    <a:pt x="2048" y="1925"/>
                  </a:lnTo>
                  <a:lnTo>
                    <a:pt x="1983" y="1954"/>
                  </a:lnTo>
                  <a:lnTo>
                    <a:pt x="1916" y="1977"/>
                  </a:lnTo>
                  <a:lnTo>
                    <a:pt x="1847" y="1997"/>
                  </a:lnTo>
                  <a:lnTo>
                    <a:pt x="1776" y="2010"/>
                  </a:lnTo>
                  <a:lnTo>
                    <a:pt x="1703" y="2019"/>
                  </a:lnTo>
                  <a:lnTo>
                    <a:pt x="1628" y="2022"/>
                  </a:lnTo>
                  <a:lnTo>
                    <a:pt x="1554" y="2019"/>
                  </a:lnTo>
                  <a:lnTo>
                    <a:pt x="1481" y="2010"/>
                  </a:lnTo>
                  <a:lnTo>
                    <a:pt x="1410" y="1997"/>
                  </a:lnTo>
                  <a:lnTo>
                    <a:pt x="1341" y="1977"/>
                  </a:lnTo>
                  <a:lnTo>
                    <a:pt x="1274" y="1954"/>
                  </a:lnTo>
                  <a:lnTo>
                    <a:pt x="1209" y="1925"/>
                  </a:lnTo>
                  <a:lnTo>
                    <a:pt x="1147" y="1892"/>
                  </a:lnTo>
                  <a:lnTo>
                    <a:pt x="1088" y="1854"/>
                  </a:lnTo>
                  <a:lnTo>
                    <a:pt x="1032" y="1812"/>
                  </a:lnTo>
                  <a:lnTo>
                    <a:pt x="979" y="1767"/>
                  </a:lnTo>
                  <a:lnTo>
                    <a:pt x="930" y="1717"/>
                  </a:lnTo>
                  <a:lnTo>
                    <a:pt x="884" y="1665"/>
                  </a:lnTo>
                  <a:lnTo>
                    <a:pt x="843" y="1609"/>
                  </a:lnTo>
                  <a:lnTo>
                    <a:pt x="805" y="1549"/>
                  </a:lnTo>
                  <a:lnTo>
                    <a:pt x="772" y="1488"/>
                  </a:lnTo>
                  <a:lnTo>
                    <a:pt x="743" y="1423"/>
                  </a:lnTo>
                  <a:lnTo>
                    <a:pt x="719" y="1356"/>
                  </a:lnTo>
                  <a:lnTo>
                    <a:pt x="700" y="1287"/>
                  </a:lnTo>
                  <a:lnTo>
                    <a:pt x="686" y="1216"/>
                  </a:lnTo>
                  <a:lnTo>
                    <a:pt x="678" y="1143"/>
                  </a:lnTo>
                  <a:lnTo>
                    <a:pt x="675" y="1068"/>
                  </a:lnTo>
                  <a:lnTo>
                    <a:pt x="0" y="1068"/>
                  </a:lnTo>
                  <a:lnTo>
                    <a:pt x="1" y="1145"/>
                  </a:lnTo>
                  <a:lnTo>
                    <a:pt x="7" y="1221"/>
                  </a:lnTo>
                  <a:lnTo>
                    <a:pt x="15" y="1295"/>
                  </a:lnTo>
                  <a:lnTo>
                    <a:pt x="27" y="1369"/>
                  </a:lnTo>
                  <a:lnTo>
                    <a:pt x="43" y="1442"/>
                  </a:lnTo>
                  <a:lnTo>
                    <a:pt x="61" y="1513"/>
                  </a:lnTo>
                  <a:lnTo>
                    <a:pt x="83" y="1583"/>
                  </a:lnTo>
                  <a:lnTo>
                    <a:pt x="107" y="1652"/>
                  </a:lnTo>
                  <a:lnTo>
                    <a:pt x="135" y="1719"/>
                  </a:lnTo>
                  <a:lnTo>
                    <a:pt x="165" y="1785"/>
                  </a:lnTo>
                  <a:lnTo>
                    <a:pt x="198" y="1849"/>
                  </a:lnTo>
                  <a:lnTo>
                    <a:pt x="234" y="1911"/>
                  </a:lnTo>
                  <a:lnTo>
                    <a:pt x="273" y="1972"/>
                  </a:lnTo>
                  <a:lnTo>
                    <a:pt x="314" y="2030"/>
                  </a:lnTo>
                  <a:lnTo>
                    <a:pt x="357" y="2087"/>
                  </a:lnTo>
                  <a:lnTo>
                    <a:pt x="403" y="2142"/>
                  </a:lnTo>
                  <a:lnTo>
                    <a:pt x="452" y="2195"/>
                  </a:lnTo>
                  <a:lnTo>
                    <a:pt x="502" y="2245"/>
                  </a:lnTo>
                  <a:lnTo>
                    <a:pt x="555" y="2293"/>
                  </a:lnTo>
                  <a:lnTo>
                    <a:pt x="610" y="2339"/>
                  </a:lnTo>
                  <a:lnTo>
                    <a:pt x="666" y="2383"/>
                  </a:lnTo>
                  <a:lnTo>
                    <a:pt x="725" y="2424"/>
                  </a:lnTo>
                  <a:lnTo>
                    <a:pt x="786" y="2463"/>
                  </a:lnTo>
                  <a:lnTo>
                    <a:pt x="848" y="2499"/>
                  </a:lnTo>
                  <a:lnTo>
                    <a:pt x="912" y="2532"/>
                  </a:lnTo>
                  <a:lnTo>
                    <a:pt x="978" y="2562"/>
                  </a:lnTo>
                  <a:lnTo>
                    <a:pt x="1045" y="2590"/>
                  </a:lnTo>
                  <a:lnTo>
                    <a:pt x="1114" y="2614"/>
                  </a:lnTo>
                  <a:lnTo>
                    <a:pt x="1184" y="2636"/>
                  </a:lnTo>
                  <a:lnTo>
                    <a:pt x="1255" y="2654"/>
                  </a:lnTo>
                  <a:lnTo>
                    <a:pt x="1328" y="2670"/>
                  </a:lnTo>
                  <a:lnTo>
                    <a:pt x="1401" y="2682"/>
                  </a:lnTo>
                  <a:lnTo>
                    <a:pt x="1476" y="2690"/>
                  </a:lnTo>
                  <a:lnTo>
                    <a:pt x="1552" y="2696"/>
                  </a:lnTo>
                  <a:lnTo>
                    <a:pt x="1628" y="2697"/>
                  </a:lnTo>
                  <a:lnTo>
                    <a:pt x="1705" y="2696"/>
                  </a:lnTo>
                  <a:lnTo>
                    <a:pt x="1781" y="2690"/>
                  </a:lnTo>
                  <a:lnTo>
                    <a:pt x="1856" y="2682"/>
                  </a:lnTo>
                  <a:lnTo>
                    <a:pt x="1929" y="2670"/>
                  </a:lnTo>
                  <a:lnTo>
                    <a:pt x="2002" y="2654"/>
                  </a:lnTo>
                  <a:lnTo>
                    <a:pt x="2073" y="2636"/>
                  </a:lnTo>
                  <a:lnTo>
                    <a:pt x="2143" y="2614"/>
                  </a:lnTo>
                  <a:lnTo>
                    <a:pt x="2212" y="2590"/>
                  </a:lnTo>
                  <a:lnTo>
                    <a:pt x="2279" y="2562"/>
                  </a:lnTo>
                  <a:lnTo>
                    <a:pt x="2345" y="2532"/>
                  </a:lnTo>
                  <a:lnTo>
                    <a:pt x="2409" y="2499"/>
                  </a:lnTo>
                  <a:lnTo>
                    <a:pt x="2471" y="2463"/>
                  </a:lnTo>
                  <a:lnTo>
                    <a:pt x="2532" y="2424"/>
                  </a:lnTo>
                  <a:lnTo>
                    <a:pt x="2590" y="2383"/>
                  </a:lnTo>
                  <a:lnTo>
                    <a:pt x="2647" y="2339"/>
                  </a:lnTo>
                  <a:lnTo>
                    <a:pt x="2702" y="2293"/>
                  </a:lnTo>
                  <a:lnTo>
                    <a:pt x="2755" y="2245"/>
                  </a:lnTo>
                  <a:lnTo>
                    <a:pt x="2805" y="2195"/>
                  </a:lnTo>
                  <a:lnTo>
                    <a:pt x="2854" y="2142"/>
                  </a:lnTo>
                  <a:lnTo>
                    <a:pt x="2900" y="2087"/>
                  </a:lnTo>
                  <a:lnTo>
                    <a:pt x="2943" y="2030"/>
                  </a:lnTo>
                  <a:lnTo>
                    <a:pt x="2984" y="1972"/>
                  </a:lnTo>
                  <a:lnTo>
                    <a:pt x="3023" y="1911"/>
                  </a:lnTo>
                  <a:lnTo>
                    <a:pt x="3059" y="1849"/>
                  </a:lnTo>
                  <a:lnTo>
                    <a:pt x="3092" y="1785"/>
                  </a:lnTo>
                  <a:lnTo>
                    <a:pt x="3122" y="1719"/>
                  </a:lnTo>
                  <a:lnTo>
                    <a:pt x="3150" y="1652"/>
                  </a:lnTo>
                  <a:lnTo>
                    <a:pt x="3174" y="1583"/>
                  </a:lnTo>
                  <a:lnTo>
                    <a:pt x="3196" y="1513"/>
                  </a:lnTo>
                  <a:lnTo>
                    <a:pt x="3214" y="1442"/>
                  </a:lnTo>
                  <a:lnTo>
                    <a:pt x="3230" y="1369"/>
                  </a:lnTo>
                  <a:lnTo>
                    <a:pt x="3242" y="1295"/>
                  </a:lnTo>
                  <a:lnTo>
                    <a:pt x="3250" y="1221"/>
                  </a:lnTo>
                  <a:lnTo>
                    <a:pt x="3256" y="1145"/>
                  </a:lnTo>
                  <a:lnTo>
                    <a:pt x="3257" y="1068"/>
                  </a:lnTo>
                </a:path>
              </a:pathLst>
            </a:custGeom>
            <a:solidFill>
              <a:srgbClr val="302F2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56" name="textbox 756"/>
            <p:cNvSpPr/>
            <p:nvPr/>
          </p:nvSpPr>
          <p:spPr>
            <a:xfrm>
              <a:off x="-12700" y="-12700"/>
              <a:ext cx="2094229" cy="1738629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1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7000"/>
                </a:lnSpc>
              </a:pPr>
              <a:endParaRPr lang="en-US" altLang="en-US" sz="100" dirty="0"/>
            </a:p>
            <a:p>
              <a:pPr marL="549910" algn="l" rtl="0" eaLnBrk="0">
                <a:lnSpc>
                  <a:spcPct val="89000"/>
                </a:lnSpc>
              </a:pPr>
              <a:r>
                <a:rPr sz="1500" kern="0" spc="60" dirty="0">
                  <a:ln w="5793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建立线性方</a:t>
              </a:r>
              <a:endParaRPr lang="en-US" altLang="en-US" sz="1500" dirty="0"/>
            </a:p>
            <a:p>
              <a:pPr marL="546735" algn="l" rtl="0" eaLnBrk="0">
                <a:lnSpc>
                  <a:spcPts val="1920"/>
                </a:lnSpc>
              </a:pPr>
              <a:r>
                <a:rPr sz="1500" kern="0" spc="70" dirty="0">
                  <a:ln w="5793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程组并求解</a:t>
              </a:r>
              <a:endParaRPr lang="en-US" altLang="en-US" sz="1500" dirty="0"/>
            </a:p>
          </p:txBody>
        </p:sp>
      </p:grpSp>
      <p:grpSp>
        <p:nvGrpSpPr>
          <p:cNvPr id="54" name="group 54"/>
          <p:cNvGrpSpPr/>
          <p:nvPr/>
        </p:nvGrpSpPr>
        <p:grpSpPr>
          <a:xfrm rot="21600000">
            <a:off x="3660152" y="1637182"/>
            <a:ext cx="2068766" cy="1650326"/>
            <a:chOff x="0" y="0"/>
            <a:chExt cx="2068766" cy="1650326"/>
          </a:xfrm>
        </p:grpSpPr>
        <p:sp>
          <p:nvSpPr>
            <p:cNvPr id="758" name="path"/>
            <p:cNvSpPr/>
            <p:nvPr/>
          </p:nvSpPr>
          <p:spPr>
            <a:xfrm>
              <a:off x="0" y="0"/>
              <a:ext cx="2068766" cy="1650326"/>
            </a:xfrm>
            <a:custGeom>
              <a:avLst/>
              <a:gdLst/>
              <a:ahLst/>
              <a:cxnLst/>
              <a:rect l="0" t="0" r="0" b="0"/>
              <a:pathLst>
                <a:path w="3257" h="2598">
                  <a:moveTo>
                    <a:pt x="2483" y="853"/>
                  </a:moveTo>
                  <a:lnTo>
                    <a:pt x="2481" y="780"/>
                  </a:lnTo>
                  <a:lnTo>
                    <a:pt x="2472" y="708"/>
                  </a:lnTo>
                  <a:lnTo>
                    <a:pt x="2457" y="637"/>
                  </a:lnTo>
                  <a:lnTo>
                    <a:pt x="2437" y="568"/>
                  </a:lnTo>
                  <a:lnTo>
                    <a:pt x="2411" y="501"/>
                  </a:lnTo>
                  <a:lnTo>
                    <a:pt x="2379" y="437"/>
                  </a:lnTo>
                  <a:lnTo>
                    <a:pt x="2342" y="375"/>
                  </a:lnTo>
                  <a:lnTo>
                    <a:pt x="2299" y="317"/>
                  </a:lnTo>
                  <a:lnTo>
                    <a:pt x="2252" y="262"/>
                  </a:lnTo>
                  <a:lnTo>
                    <a:pt x="2199" y="211"/>
                  </a:lnTo>
                  <a:lnTo>
                    <a:pt x="2142" y="165"/>
                  </a:lnTo>
                  <a:lnTo>
                    <a:pt x="2080" y="123"/>
                  </a:lnTo>
                  <a:lnTo>
                    <a:pt x="2014" y="87"/>
                  </a:lnTo>
                  <a:lnTo>
                    <a:pt x="1944" y="56"/>
                  </a:lnTo>
                  <a:lnTo>
                    <a:pt x="1871" y="32"/>
                  </a:lnTo>
                  <a:lnTo>
                    <a:pt x="1798" y="14"/>
                  </a:lnTo>
                  <a:lnTo>
                    <a:pt x="1724" y="4"/>
                  </a:lnTo>
                  <a:lnTo>
                    <a:pt x="1651" y="0"/>
                  </a:lnTo>
                  <a:lnTo>
                    <a:pt x="1578" y="2"/>
                  </a:lnTo>
                  <a:lnTo>
                    <a:pt x="1506" y="10"/>
                  </a:lnTo>
                  <a:lnTo>
                    <a:pt x="1435" y="25"/>
                  </a:lnTo>
                  <a:lnTo>
                    <a:pt x="1366" y="45"/>
                  </a:lnTo>
                  <a:lnTo>
                    <a:pt x="1299" y="72"/>
                  </a:lnTo>
                  <a:lnTo>
                    <a:pt x="1235" y="103"/>
                  </a:lnTo>
                  <a:lnTo>
                    <a:pt x="1173" y="141"/>
                  </a:lnTo>
                  <a:lnTo>
                    <a:pt x="1115" y="183"/>
                  </a:lnTo>
                  <a:lnTo>
                    <a:pt x="1060" y="231"/>
                  </a:lnTo>
                  <a:lnTo>
                    <a:pt x="1009" y="283"/>
                  </a:lnTo>
                  <a:lnTo>
                    <a:pt x="963" y="340"/>
                  </a:lnTo>
                  <a:lnTo>
                    <a:pt x="921" y="401"/>
                  </a:lnTo>
                  <a:lnTo>
                    <a:pt x="885" y="467"/>
                  </a:lnTo>
                  <a:lnTo>
                    <a:pt x="854" y="538"/>
                  </a:lnTo>
                  <a:lnTo>
                    <a:pt x="829" y="610"/>
                  </a:lnTo>
                  <a:lnTo>
                    <a:pt x="812" y="684"/>
                  </a:lnTo>
                  <a:lnTo>
                    <a:pt x="801" y="758"/>
                  </a:lnTo>
                  <a:lnTo>
                    <a:pt x="797" y="831"/>
                  </a:lnTo>
                  <a:lnTo>
                    <a:pt x="800" y="904"/>
                  </a:lnTo>
                  <a:lnTo>
                    <a:pt x="808" y="976"/>
                  </a:lnTo>
                  <a:lnTo>
                    <a:pt x="823" y="1047"/>
                  </a:lnTo>
                  <a:lnTo>
                    <a:pt x="844" y="1116"/>
                  </a:lnTo>
                  <a:lnTo>
                    <a:pt x="870" y="1183"/>
                  </a:lnTo>
                  <a:lnTo>
                    <a:pt x="902" y="1248"/>
                  </a:lnTo>
                  <a:lnTo>
                    <a:pt x="939" y="1309"/>
                  </a:lnTo>
                  <a:lnTo>
                    <a:pt x="982" y="1368"/>
                  </a:lnTo>
                  <a:lnTo>
                    <a:pt x="1029" y="1422"/>
                  </a:lnTo>
                  <a:lnTo>
                    <a:pt x="1082" y="1473"/>
                  </a:lnTo>
                  <a:lnTo>
                    <a:pt x="1139" y="1519"/>
                  </a:lnTo>
                  <a:lnTo>
                    <a:pt x="1200" y="1561"/>
                  </a:lnTo>
                  <a:lnTo>
                    <a:pt x="1266" y="1597"/>
                  </a:lnTo>
                  <a:lnTo>
                    <a:pt x="1337" y="1628"/>
                  </a:lnTo>
                  <a:lnTo>
                    <a:pt x="1410" y="1653"/>
                  </a:lnTo>
                  <a:lnTo>
                    <a:pt x="1483" y="1670"/>
                  </a:lnTo>
                  <a:lnTo>
                    <a:pt x="1556" y="1681"/>
                  </a:lnTo>
                  <a:lnTo>
                    <a:pt x="1630" y="1685"/>
                  </a:lnTo>
                  <a:lnTo>
                    <a:pt x="1703" y="1683"/>
                  </a:lnTo>
                  <a:lnTo>
                    <a:pt x="1775" y="1674"/>
                  </a:lnTo>
                  <a:lnTo>
                    <a:pt x="1845" y="1659"/>
                  </a:lnTo>
                  <a:lnTo>
                    <a:pt x="1914" y="1639"/>
                  </a:lnTo>
                  <a:lnTo>
                    <a:pt x="1981" y="1613"/>
                  </a:lnTo>
                  <a:lnTo>
                    <a:pt x="2046" y="1581"/>
                  </a:lnTo>
                  <a:lnTo>
                    <a:pt x="2107" y="1543"/>
                  </a:lnTo>
                  <a:lnTo>
                    <a:pt x="2166" y="1501"/>
                  </a:lnTo>
                  <a:lnTo>
                    <a:pt x="2220" y="1453"/>
                  </a:lnTo>
                  <a:lnTo>
                    <a:pt x="2271" y="1401"/>
                  </a:lnTo>
                  <a:lnTo>
                    <a:pt x="2317" y="1344"/>
                  </a:lnTo>
                  <a:lnTo>
                    <a:pt x="2359" y="1282"/>
                  </a:lnTo>
                  <a:lnTo>
                    <a:pt x="2395" y="1216"/>
                  </a:lnTo>
                  <a:lnTo>
                    <a:pt x="2426" y="1146"/>
                  </a:lnTo>
                  <a:lnTo>
                    <a:pt x="2451" y="1073"/>
                  </a:lnTo>
                  <a:lnTo>
                    <a:pt x="2468" y="1000"/>
                  </a:lnTo>
                  <a:lnTo>
                    <a:pt x="2479" y="926"/>
                  </a:lnTo>
                  <a:lnTo>
                    <a:pt x="2483" y="853"/>
                  </a:lnTo>
                </a:path>
                <a:path w="3257" h="2598">
                  <a:moveTo>
                    <a:pt x="3257" y="969"/>
                  </a:moveTo>
                  <a:lnTo>
                    <a:pt x="2582" y="969"/>
                  </a:lnTo>
                  <a:lnTo>
                    <a:pt x="2579" y="1044"/>
                  </a:lnTo>
                  <a:lnTo>
                    <a:pt x="2571" y="1117"/>
                  </a:lnTo>
                  <a:lnTo>
                    <a:pt x="2557" y="1188"/>
                  </a:lnTo>
                  <a:lnTo>
                    <a:pt x="2538" y="1257"/>
                  </a:lnTo>
                  <a:lnTo>
                    <a:pt x="2514" y="1324"/>
                  </a:lnTo>
                  <a:lnTo>
                    <a:pt x="2485" y="1389"/>
                  </a:lnTo>
                  <a:lnTo>
                    <a:pt x="2452" y="1451"/>
                  </a:lnTo>
                  <a:lnTo>
                    <a:pt x="2414" y="1510"/>
                  </a:lnTo>
                  <a:lnTo>
                    <a:pt x="2372" y="1566"/>
                  </a:lnTo>
                  <a:lnTo>
                    <a:pt x="2327" y="1618"/>
                  </a:lnTo>
                  <a:lnTo>
                    <a:pt x="2278" y="1668"/>
                  </a:lnTo>
                  <a:lnTo>
                    <a:pt x="2225" y="1713"/>
                  </a:lnTo>
                  <a:lnTo>
                    <a:pt x="2169" y="1755"/>
                  </a:lnTo>
                  <a:lnTo>
                    <a:pt x="2110" y="1793"/>
                  </a:lnTo>
                  <a:lnTo>
                    <a:pt x="2048" y="1826"/>
                  </a:lnTo>
                  <a:lnTo>
                    <a:pt x="1983" y="1855"/>
                  </a:lnTo>
                  <a:lnTo>
                    <a:pt x="1916" y="1879"/>
                  </a:lnTo>
                  <a:lnTo>
                    <a:pt x="1847" y="1898"/>
                  </a:lnTo>
                  <a:lnTo>
                    <a:pt x="1776" y="1911"/>
                  </a:lnTo>
                  <a:lnTo>
                    <a:pt x="1703" y="1920"/>
                  </a:lnTo>
                  <a:lnTo>
                    <a:pt x="1628" y="1923"/>
                  </a:lnTo>
                  <a:lnTo>
                    <a:pt x="1554" y="1920"/>
                  </a:lnTo>
                  <a:lnTo>
                    <a:pt x="1481" y="1911"/>
                  </a:lnTo>
                  <a:lnTo>
                    <a:pt x="1410" y="1898"/>
                  </a:lnTo>
                  <a:lnTo>
                    <a:pt x="1341" y="1879"/>
                  </a:lnTo>
                  <a:lnTo>
                    <a:pt x="1274" y="1855"/>
                  </a:lnTo>
                  <a:lnTo>
                    <a:pt x="1209" y="1826"/>
                  </a:lnTo>
                  <a:lnTo>
                    <a:pt x="1147" y="1793"/>
                  </a:lnTo>
                  <a:lnTo>
                    <a:pt x="1088" y="1755"/>
                  </a:lnTo>
                  <a:lnTo>
                    <a:pt x="1032" y="1713"/>
                  </a:lnTo>
                  <a:lnTo>
                    <a:pt x="979" y="1668"/>
                  </a:lnTo>
                  <a:lnTo>
                    <a:pt x="930" y="1618"/>
                  </a:lnTo>
                  <a:lnTo>
                    <a:pt x="884" y="1566"/>
                  </a:lnTo>
                  <a:lnTo>
                    <a:pt x="843" y="1510"/>
                  </a:lnTo>
                  <a:lnTo>
                    <a:pt x="805" y="1451"/>
                  </a:lnTo>
                  <a:lnTo>
                    <a:pt x="772" y="1389"/>
                  </a:lnTo>
                  <a:lnTo>
                    <a:pt x="743" y="1324"/>
                  </a:lnTo>
                  <a:lnTo>
                    <a:pt x="719" y="1257"/>
                  </a:lnTo>
                  <a:lnTo>
                    <a:pt x="700" y="1188"/>
                  </a:lnTo>
                  <a:lnTo>
                    <a:pt x="686" y="1117"/>
                  </a:lnTo>
                  <a:lnTo>
                    <a:pt x="678" y="1044"/>
                  </a:lnTo>
                  <a:lnTo>
                    <a:pt x="675" y="969"/>
                  </a:lnTo>
                  <a:lnTo>
                    <a:pt x="0" y="969"/>
                  </a:lnTo>
                  <a:lnTo>
                    <a:pt x="1" y="1046"/>
                  </a:lnTo>
                  <a:lnTo>
                    <a:pt x="7" y="1122"/>
                  </a:lnTo>
                  <a:lnTo>
                    <a:pt x="15" y="1197"/>
                  </a:lnTo>
                  <a:lnTo>
                    <a:pt x="27" y="1270"/>
                  </a:lnTo>
                  <a:lnTo>
                    <a:pt x="43" y="1343"/>
                  </a:lnTo>
                  <a:lnTo>
                    <a:pt x="61" y="1414"/>
                  </a:lnTo>
                  <a:lnTo>
                    <a:pt x="83" y="1484"/>
                  </a:lnTo>
                  <a:lnTo>
                    <a:pt x="107" y="1553"/>
                  </a:lnTo>
                  <a:lnTo>
                    <a:pt x="135" y="1620"/>
                  </a:lnTo>
                  <a:lnTo>
                    <a:pt x="165" y="1686"/>
                  </a:lnTo>
                  <a:lnTo>
                    <a:pt x="198" y="1750"/>
                  </a:lnTo>
                  <a:lnTo>
                    <a:pt x="234" y="1812"/>
                  </a:lnTo>
                  <a:lnTo>
                    <a:pt x="273" y="1873"/>
                  </a:lnTo>
                  <a:lnTo>
                    <a:pt x="314" y="1931"/>
                  </a:lnTo>
                  <a:lnTo>
                    <a:pt x="357" y="1988"/>
                  </a:lnTo>
                  <a:lnTo>
                    <a:pt x="403" y="2043"/>
                  </a:lnTo>
                  <a:lnTo>
                    <a:pt x="452" y="2096"/>
                  </a:lnTo>
                  <a:lnTo>
                    <a:pt x="502" y="2146"/>
                  </a:lnTo>
                  <a:lnTo>
                    <a:pt x="555" y="2195"/>
                  </a:lnTo>
                  <a:lnTo>
                    <a:pt x="610" y="2241"/>
                  </a:lnTo>
                  <a:lnTo>
                    <a:pt x="666" y="2284"/>
                  </a:lnTo>
                  <a:lnTo>
                    <a:pt x="725" y="2325"/>
                  </a:lnTo>
                  <a:lnTo>
                    <a:pt x="786" y="2364"/>
                  </a:lnTo>
                  <a:lnTo>
                    <a:pt x="848" y="2400"/>
                  </a:lnTo>
                  <a:lnTo>
                    <a:pt x="912" y="2433"/>
                  </a:lnTo>
                  <a:lnTo>
                    <a:pt x="978" y="2463"/>
                  </a:lnTo>
                  <a:lnTo>
                    <a:pt x="1045" y="2491"/>
                  </a:lnTo>
                  <a:lnTo>
                    <a:pt x="1114" y="2515"/>
                  </a:lnTo>
                  <a:lnTo>
                    <a:pt x="1184" y="2537"/>
                  </a:lnTo>
                  <a:lnTo>
                    <a:pt x="1255" y="2555"/>
                  </a:lnTo>
                  <a:lnTo>
                    <a:pt x="1328" y="2571"/>
                  </a:lnTo>
                  <a:lnTo>
                    <a:pt x="1401" y="2583"/>
                  </a:lnTo>
                  <a:lnTo>
                    <a:pt x="1476" y="2591"/>
                  </a:lnTo>
                  <a:lnTo>
                    <a:pt x="1552" y="2597"/>
                  </a:lnTo>
                  <a:lnTo>
                    <a:pt x="1628" y="2598"/>
                  </a:lnTo>
                  <a:lnTo>
                    <a:pt x="1705" y="2597"/>
                  </a:lnTo>
                  <a:lnTo>
                    <a:pt x="1781" y="2591"/>
                  </a:lnTo>
                  <a:lnTo>
                    <a:pt x="1856" y="2583"/>
                  </a:lnTo>
                  <a:lnTo>
                    <a:pt x="1929" y="2571"/>
                  </a:lnTo>
                  <a:lnTo>
                    <a:pt x="2002" y="2555"/>
                  </a:lnTo>
                  <a:lnTo>
                    <a:pt x="2073" y="2537"/>
                  </a:lnTo>
                  <a:lnTo>
                    <a:pt x="2143" y="2515"/>
                  </a:lnTo>
                  <a:lnTo>
                    <a:pt x="2212" y="2491"/>
                  </a:lnTo>
                  <a:lnTo>
                    <a:pt x="2279" y="2463"/>
                  </a:lnTo>
                  <a:lnTo>
                    <a:pt x="2345" y="2433"/>
                  </a:lnTo>
                  <a:lnTo>
                    <a:pt x="2409" y="2400"/>
                  </a:lnTo>
                  <a:lnTo>
                    <a:pt x="2471" y="2364"/>
                  </a:lnTo>
                  <a:lnTo>
                    <a:pt x="2532" y="2325"/>
                  </a:lnTo>
                  <a:lnTo>
                    <a:pt x="2590" y="2284"/>
                  </a:lnTo>
                  <a:lnTo>
                    <a:pt x="2647" y="2241"/>
                  </a:lnTo>
                  <a:lnTo>
                    <a:pt x="2702" y="2195"/>
                  </a:lnTo>
                  <a:lnTo>
                    <a:pt x="2755" y="2146"/>
                  </a:lnTo>
                  <a:lnTo>
                    <a:pt x="2805" y="2096"/>
                  </a:lnTo>
                  <a:lnTo>
                    <a:pt x="2854" y="2043"/>
                  </a:lnTo>
                  <a:lnTo>
                    <a:pt x="2900" y="1988"/>
                  </a:lnTo>
                  <a:lnTo>
                    <a:pt x="2943" y="1931"/>
                  </a:lnTo>
                  <a:lnTo>
                    <a:pt x="2984" y="1873"/>
                  </a:lnTo>
                  <a:lnTo>
                    <a:pt x="3023" y="1812"/>
                  </a:lnTo>
                  <a:lnTo>
                    <a:pt x="3059" y="1750"/>
                  </a:lnTo>
                  <a:lnTo>
                    <a:pt x="3092" y="1686"/>
                  </a:lnTo>
                  <a:lnTo>
                    <a:pt x="3122" y="1620"/>
                  </a:lnTo>
                  <a:lnTo>
                    <a:pt x="3150" y="1553"/>
                  </a:lnTo>
                  <a:lnTo>
                    <a:pt x="3174" y="1484"/>
                  </a:lnTo>
                  <a:lnTo>
                    <a:pt x="3196" y="1414"/>
                  </a:lnTo>
                  <a:lnTo>
                    <a:pt x="3214" y="1343"/>
                  </a:lnTo>
                  <a:lnTo>
                    <a:pt x="3230" y="1270"/>
                  </a:lnTo>
                  <a:lnTo>
                    <a:pt x="3242" y="1197"/>
                  </a:lnTo>
                  <a:lnTo>
                    <a:pt x="3250" y="1122"/>
                  </a:lnTo>
                  <a:lnTo>
                    <a:pt x="3256" y="1046"/>
                  </a:lnTo>
                  <a:lnTo>
                    <a:pt x="3257" y="969"/>
                  </a:lnTo>
                </a:path>
              </a:pathLst>
            </a:custGeom>
            <a:solidFill>
              <a:srgbClr val="80215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60" name="textbox 760"/>
            <p:cNvSpPr/>
            <p:nvPr/>
          </p:nvSpPr>
          <p:spPr>
            <a:xfrm>
              <a:off x="-12700" y="-12700"/>
              <a:ext cx="2094229" cy="167576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93000"/>
                </a:lnSpc>
              </a:pPr>
              <a:endParaRPr lang="en-US" altLang="en-US" sz="1000" dirty="0"/>
            </a:p>
            <a:p>
              <a:pPr marL="869950" algn="l" rtl="0" eaLnBrk="0">
                <a:lnSpc>
                  <a:spcPct val="89000"/>
                </a:lnSpc>
                <a:spcBef>
                  <a:spcPts val="0"/>
                </a:spcBef>
              </a:pPr>
              <a:r>
                <a:rPr sz="1500" kern="0" spc="40" dirty="0">
                  <a:ln w="5793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生成</a:t>
              </a:r>
              <a:endParaRPr lang="en-US" altLang="en-US" sz="1500" dirty="0"/>
            </a:p>
            <a:p>
              <a:pPr marL="871855" algn="l" rtl="0" eaLnBrk="0">
                <a:lnSpc>
                  <a:spcPts val="1920"/>
                </a:lnSpc>
              </a:pPr>
              <a:r>
                <a:rPr sz="1500" kern="0" spc="40" dirty="0">
                  <a:ln w="5793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关系</a:t>
              </a:r>
              <a:endParaRPr lang="en-US" altLang="en-US" sz="1500" dirty="0"/>
            </a:p>
          </p:txBody>
        </p:sp>
      </p:grpSp>
      <p:grpSp>
        <p:nvGrpSpPr>
          <p:cNvPr id="56" name="group 56"/>
          <p:cNvGrpSpPr/>
          <p:nvPr/>
        </p:nvGrpSpPr>
        <p:grpSpPr>
          <a:xfrm rot="21600000">
            <a:off x="8899283" y="1572577"/>
            <a:ext cx="2068765" cy="1650301"/>
            <a:chOff x="0" y="0"/>
            <a:chExt cx="2068765" cy="1650301"/>
          </a:xfrm>
        </p:grpSpPr>
        <p:sp>
          <p:nvSpPr>
            <p:cNvPr id="762" name="path"/>
            <p:cNvSpPr/>
            <p:nvPr/>
          </p:nvSpPr>
          <p:spPr>
            <a:xfrm>
              <a:off x="0" y="0"/>
              <a:ext cx="2068765" cy="1650301"/>
            </a:xfrm>
            <a:custGeom>
              <a:avLst/>
              <a:gdLst/>
              <a:ahLst/>
              <a:cxnLst/>
              <a:rect l="0" t="0" r="0" b="0"/>
              <a:pathLst>
                <a:path w="3257" h="2598">
                  <a:moveTo>
                    <a:pt x="2483" y="852"/>
                  </a:moveTo>
                  <a:lnTo>
                    <a:pt x="2481" y="780"/>
                  </a:lnTo>
                  <a:lnTo>
                    <a:pt x="2472" y="708"/>
                  </a:lnTo>
                  <a:lnTo>
                    <a:pt x="2457" y="637"/>
                  </a:lnTo>
                  <a:lnTo>
                    <a:pt x="2437" y="568"/>
                  </a:lnTo>
                  <a:lnTo>
                    <a:pt x="2411" y="501"/>
                  </a:lnTo>
                  <a:lnTo>
                    <a:pt x="2379" y="437"/>
                  </a:lnTo>
                  <a:lnTo>
                    <a:pt x="2342" y="375"/>
                  </a:lnTo>
                  <a:lnTo>
                    <a:pt x="2299" y="317"/>
                  </a:lnTo>
                  <a:lnTo>
                    <a:pt x="2252" y="262"/>
                  </a:lnTo>
                  <a:lnTo>
                    <a:pt x="2199" y="211"/>
                  </a:lnTo>
                  <a:lnTo>
                    <a:pt x="2142" y="165"/>
                  </a:lnTo>
                  <a:lnTo>
                    <a:pt x="2080" y="123"/>
                  </a:lnTo>
                  <a:lnTo>
                    <a:pt x="2014" y="87"/>
                  </a:lnTo>
                  <a:lnTo>
                    <a:pt x="1944" y="56"/>
                  </a:lnTo>
                  <a:lnTo>
                    <a:pt x="1871" y="32"/>
                  </a:lnTo>
                  <a:lnTo>
                    <a:pt x="1798" y="14"/>
                  </a:lnTo>
                  <a:lnTo>
                    <a:pt x="1724" y="4"/>
                  </a:lnTo>
                  <a:lnTo>
                    <a:pt x="1651" y="0"/>
                  </a:lnTo>
                  <a:lnTo>
                    <a:pt x="1578" y="2"/>
                  </a:lnTo>
                  <a:lnTo>
                    <a:pt x="1506" y="10"/>
                  </a:lnTo>
                  <a:lnTo>
                    <a:pt x="1435" y="25"/>
                  </a:lnTo>
                  <a:lnTo>
                    <a:pt x="1366" y="46"/>
                  </a:lnTo>
                  <a:lnTo>
                    <a:pt x="1299" y="72"/>
                  </a:lnTo>
                  <a:lnTo>
                    <a:pt x="1235" y="104"/>
                  </a:lnTo>
                  <a:lnTo>
                    <a:pt x="1174" y="141"/>
                  </a:lnTo>
                  <a:lnTo>
                    <a:pt x="1115" y="184"/>
                  </a:lnTo>
                  <a:lnTo>
                    <a:pt x="1061" y="231"/>
                  </a:lnTo>
                  <a:lnTo>
                    <a:pt x="1010" y="284"/>
                  </a:lnTo>
                  <a:lnTo>
                    <a:pt x="964" y="341"/>
                  </a:lnTo>
                  <a:lnTo>
                    <a:pt x="922" y="403"/>
                  </a:lnTo>
                  <a:lnTo>
                    <a:pt x="886" y="469"/>
                  </a:lnTo>
                  <a:lnTo>
                    <a:pt x="855" y="540"/>
                  </a:lnTo>
                  <a:lnTo>
                    <a:pt x="831" y="612"/>
                  </a:lnTo>
                  <a:lnTo>
                    <a:pt x="813" y="686"/>
                  </a:lnTo>
                  <a:lnTo>
                    <a:pt x="802" y="759"/>
                  </a:lnTo>
                  <a:lnTo>
                    <a:pt x="798" y="832"/>
                  </a:lnTo>
                  <a:lnTo>
                    <a:pt x="800" y="905"/>
                  </a:lnTo>
                  <a:lnTo>
                    <a:pt x="809" y="977"/>
                  </a:lnTo>
                  <a:lnTo>
                    <a:pt x="823" y="1048"/>
                  </a:lnTo>
                  <a:lnTo>
                    <a:pt x="844" y="1117"/>
                  </a:lnTo>
                  <a:lnTo>
                    <a:pt x="870" y="1183"/>
                  </a:lnTo>
                  <a:lnTo>
                    <a:pt x="902" y="1248"/>
                  </a:lnTo>
                  <a:lnTo>
                    <a:pt x="939" y="1309"/>
                  </a:lnTo>
                  <a:lnTo>
                    <a:pt x="982" y="1368"/>
                  </a:lnTo>
                  <a:lnTo>
                    <a:pt x="1029" y="1422"/>
                  </a:lnTo>
                  <a:lnTo>
                    <a:pt x="1082" y="1473"/>
                  </a:lnTo>
                  <a:lnTo>
                    <a:pt x="1139" y="1519"/>
                  </a:lnTo>
                  <a:lnTo>
                    <a:pt x="1200" y="1561"/>
                  </a:lnTo>
                  <a:lnTo>
                    <a:pt x="1266" y="1597"/>
                  </a:lnTo>
                  <a:lnTo>
                    <a:pt x="1337" y="1628"/>
                  </a:lnTo>
                  <a:lnTo>
                    <a:pt x="1410" y="1652"/>
                  </a:lnTo>
                  <a:lnTo>
                    <a:pt x="1483" y="1670"/>
                  </a:lnTo>
                  <a:lnTo>
                    <a:pt x="1556" y="1681"/>
                  </a:lnTo>
                  <a:lnTo>
                    <a:pt x="1630" y="1685"/>
                  </a:lnTo>
                  <a:lnTo>
                    <a:pt x="1703" y="1683"/>
                  </a:lnTo>
                  <a:lnTo>
                    <a:pt x="1775" y="1674"/>
                  </a:lnTo>
                  <a:lnTo>
                    <a:pt x="1845" y="1659"/>
                  </a:lnTo>
                  <a:lnTo>
                    <a:pt x="1914" y="1639"/>
                  </a:lnTo>
                  <a:lnTo>
                    <a:pt x="1981" y="1613"/>
                  </a:lnTo>
                  <a:lnTo>
                    <a:pt x="2046" y="1581"/>
                  </a:lnTo>
                  <a:lnTo>
                    <a:pt x="2107" y="1543"/>
                  </a:lnTo>
                  <a:lnTo>
                    <a:pt x="2166" y="1501"/>
                  </a:lnTo>
                  <a:lnTo>
                    <a:pt x="2220" y="1453"/>
                  </a:lnTo>
                  <a:lnTo>
                    <a:pt x="2271" y="1401"/>
                  </a:lnTo>
                  <a:lnTo>
                    <a:pt x="2317" y="1344"/>
                  </a:lnTo>
                  <a:lnTo>
                    <a:pt x="2359" y="1282"/>
                  </a:lnTo>
                  <a:lnTo>
                    <a:pt x="2395" y="1216"/>
                  </a:lnTo>
                  <a:lnTo>
                    <a:pt x="2426" y="1146"/>
                  </a:lnTo>
                  <a:lnTo>
                    <a:pt x="2451" y="1073"/>
                  </a:lnTo>
                  <a:lnTo>
                    <a:pt x="2468" y="1000"/>
                  </a:lnTo>
                  <a:lnTo>
                    <a:pt x="2479" y="926"/>
                  </a:lnTo>
                  <a:lnTo>
                    <a:pt x="2483" y="852"/>
                  </a:lnTo>
                </a:path>
                <a:path w="3257" h="2598">
                  <a:moveTo>
                    <a:pt x="3257" y="969"/>
                  </a:moveTo>
                  <a:lnTo>
                    <a:pt x="2582" y="969"/>
                  </a:lnTo>
                  <a:lnTo>
                    <a:pt x="2579" y="1044"/>
                  </a:lnTo>
                  <a:lnTo>
                    <a:pt x="2571" y="1117"/>
                  </a:lnTo>
                  <a:lnTo>
                    <a:pt x="2557" y="1188"/>
                  </a:lnTo>
                  <a:lnTo>
                    <a:pt x="2538" y="1257"/>
                  </a:lnTo>
                  <a:lnTo>
                    <a:pt x="2514" y="1324"/>
                  </a:lnTo>
                  <a:lnTo>
                    <a:pt x="2485" y="1389"/>
                  </a:lnTo>
                  <a:lnTo>
                    <a:pt x="2452" y="1451"/>
                  </a:lnTo>
                  <a:lnTo>
                    <a:pt x="2414" y="1510"/>
                  </a:lnTo>
                  <a:lnTo>
                    <a:pt x="2372" y="1566"/>
                  </a:lnTo>
                  <a:lnTo>
                    <a:pt x="2327" y="1618"/>
                  </a:lnTo>
                  <a:lnTo>
                    <a:pt x="2278" y="1668"/>
                  </a:lnTo>
                  <a:lnTo>
                    <a:pt x="2225" y="1713"/>
                  </a:lnTo>
                  <a:lnTo>
                    <a:pt x="2169" y="1755"/>
                  </a:lnTo>
                  <a:lnTo>
                    <a:pt x="2110" y="1793"/>
                  </a:lnTo>
                  <a:lnTo>
                    <a:pt x="2048" y="1826"/>
                  </a:lnTo>
                  <a:lnTo>
                    <a:pt x="1983" y="1855"/>
                  </a:lnTo>
                  <a:lnTo>
                    <a:pt x="1916" y="1879"/>
                  </a:lnTo>
                  <a:lnTo>
                    <a:pt x="1847" y="1898"/>
                  </a:lnTo>
                  <a:lnTo>
                    <a:pt x="1776" y="1911"/>
                  </a:lnTo>
                  <a:lnTo>
                    <a:pt x="1703" y="1920"/>
                  </a:lnTo>
                  <a:lnTo>
                    <a:pt x="1628" y="1923"/>
                  </a:lnTo>
                  <a:lnTo>
                    <a:pt x="1554" y="1920"/>
                  </a:lnTo>
                  <a:lnTo>
                    <a:pt x="1481" y="1911"/>
                  </a:lnTo>
                  <a:lnTo>
                    <a:pt x="1410" y="1898"/>
                  </a:lnTo>
                  <a:lnTo>
                    <a:pt x="1341" y="1879"/>
                  </a:lnTo>
                  <a:lnTo>
                    <a:pt x="1274" y="1855"/>
                  </a:lnTo>
                  <a:lnTo>
                    <a:pt x="1209" y="1826"/>
                  </a:lnTo>
                  <a:lnTo>
                    <a:pt x="1147" y="1793"/>
                  </a:lnTo>
                  <a:lnTo>
                    <a:pt x="1088" y="1755"/>
                  </a:lnTo>
                  <a:lnTo>
                    <a:pt x="1032" y="1713"/>
                  </a:lnTo>
                  <a:lnTo>
                    <a:pt x="979" y="1668"/>
                  </a:lnTo>
                  <a:lnTo>
                    <a:pt x="930" y="1618"/>
                  </a:lnTo>
                  <a:lnTo>
                    <a:pt x="884" y="1566"/>
                  </a:lnTo>
                  <a:lnTo>
                    <a:pt x="843" y="1510"/>
                  </a:lnTo>
                  <a:lnTo>
                    <a:pt x="805" y="1451"/>
                  </a:lnTo>
                  <a:lnTo>
                    <a:pt x="772" y="1389"/>
                  </a:lnTo>
                  <a:lnTo>
                    <a:pt x="743" y="1324"/>
                  </a:lnTo>
                  <a:lnTo>
                    <a:pt x="719" y="1257"/>
                  </a:lnTo>
                  <a:lnTo>
                    <a:pt x="700" y="1188"/>
                  </a:lnTo>
                  <a:lnTo>
                    <a:pt x="686" y="1117"/>
                  </a:lnTo>
                  <a:lnTo>
                    <a:pt x="678" y="1044"/>
                  </a:lnTo>
                  <a:lnTo>
                    <a:pt x="675" y="969"/>
                  </a:lnTo>
                  <a:lnTo>
                    <a:pt x="0" y="969"/>
                  </a:lnTo>
                  <a:lnTo>
                    <a:pt x="1" y="1046"/>
                  </a:lnTo>
                  <a:lnTo>
                    <a:pt x="7" y="1122"/>
                  </a:lnTo>
                  <a:lnTo>
                    <a:pt x="15" y="1197"/>
                  </a:lnTo>
                  <a:lnTo>
                    <a:pt x="27" y="1270"/>
                  </a:lnTo>
                  <a:lnTo>
                    <a:pt x="43" y="1343"/>
                  </a:lnTo>
                  <a:lnTo>
                    <a:pt x="61" y="1414"/>
                  </a:lnTo>
                  <a:lnTo>
                    <a:pt x="83" y="1484"/>
                  </a:lnTo>
                  <a:lnTo>
                    <a:pt x="107" y="1553"/>
                  </a:lnTo>
                  <a:lnTo>
                    <a:pt x="135" y="1620"/>
                  </a:lnTo>
                  <a:lnTo>
                    <a:pt x="165" y="1686"/>
                  </a:lnTo>
                  <a:lnTo>
                    <a:pt x="198" y="1750"/>
                  </a:lnTo>
                  <a:lnTo>
                    <a:pt x="234" y="1812"/>
                  </a:lnTo>
                  <a:lnTo>
                    <a:pt x="273" y="1873"/>
                  </a:lnTo>
                  <a:lnTo>
                    <a:pt x="314" y="1931"/>
                  </a:lnTo>
                  <a:lnTo>
                    <a:pt x="357" y="1988"/>
                  </a:lnTo>
                  <a:lnTo>
                    <a:pt x="403" y="2043"/>
                  </a:lnTo>
                  <a:lnTo>
                    <a:pt x="452" y="2096"/>
                  </a:lnTo>
                  <a:lnTo>
                    <a:pt x="502" y="2146"/>
                  </a:lnTo>
                  <a:lnTo>
                    <a:pt x="555" y="2195"/>
                  </a:lnTo>
                  <a:lnTo>
                    <a:pt x="610" y="2240"/>
                  </a:lnTo>
                  <a:lnTo>
                    <a:pt x="666" y="2284"/>
                  </a:lnTo>
                  <a:lnTo>
                    <a:pt x="725" y="2325"/>
                  </a:lnTo>
                  <a:lnTo>
                    <a:pt x="786" y="2364"/>
                  </a:lnTo>
                  <a:lnTo>
                    <a:pt x="848" y="2400"/>
                  </a:lnTo>
                  <a:lnTo>
                    <a:pt x="912" y="2433"/>
                  </a:lnTo>
                  <a:lnTo>
                    <a:pt x="978" y="2463"/>
                  </a:lnTo>
                  <a:lnTo>
                    <a:pt x="1045" y="2491"/>
                  </a:lnTo>
                  <a:lnTo>
                    <a:pt x="1114" y="2515"/>
                  </a:lnTo>
                  <a:lnTo>
                    <a:pt x="1184" y="2537"/>
                  </a:lnTo>
                  <a:lnTo>
                    <a:pt x="1255" y="2555"/>
                  </a:lnTo>
                  <a:lnTo>
                    <a:pt x="1327" y="2571"/>
                  </a:lnTo>
                  <a:lnTo>
                    <a:pt x="1401" y="2583"/>
                  </a:lnTo>
                  <a:lnTo>
                    <a:pt x="1476" y="2591"/>
                  </a:lnTo>
                  <a:lnTo>
                    <a:pt x="1552" y="2597"/>
                  </a:lnTo>
                  <a:lnTo>
                    <a:pt x="1628" y="2598"/>
                  </a:lnTo>
                  <a:lnTo>
                    <a:pt x="1705" y="2597"/>
                  </a:lnTo>
                  <a:lnTo>
                    <a:pt x="1781" y="2591"/>
                  </a:lnTo>
                  <a:lnTo>
                    <a:pt x="1856" y="2583"/>
                  </a:lnTo>
                  <a:lnTo>
                    <a:pt x="1929" y="2571"/>
                  </a:lnTo>
                  <a:lnTo>
                    <a:pt x="2002" y="2555"/>
                  </a:lnTo>
                  <a:lnTo>
                    <a:pt x="2073" y="2537"/>
                  </a:lnTo>
                  <a:lnTo>
                    <a:pt x="2143" y="2515"/>
                  </a:lnTo>
                  <a:lnTo>
                    <a:pt x="2212" y="2491"/>
                  </a:lnTo>
                  <a:lnTo>
                    <a:pt x="2279" y="2463"/>
                  </a:lnTo>
                  <a:lnTo>
                    <a:pt x="2345" y="2433"/>
                  </a:lnTo>
                  <a:lnTo>
                    <a:pt x="2409" y="2400"/>
                  </a:lnTo>
                  <a:lnTo>
                    <a:pt x="2471" y="2364"/>
                  </a:lnTo>
                  <a:lnTo>
                    <a:pt x="2532" y="2325"/>
                  </a:lnTo>
                  <a:lnTo>
                    <a:pt x="2590" y="2284"/>
                  </a:lnTo>
                  <a:lnTo>
                    <a:pt x="2647" y="2240"/>
                  </a:lnTo>
                  <a:lnTo>
                    <a:pt x="2702" y="2195"/>
                  </a:lnTo>
                  <a:lnTo>
                    <a:pt x="2755" y="2146"/>
                  </a:lnTo>
                  <a:lnTo>
                    <a:pt x="2805" y="2096"/>
                  </a:lnTo>
                  <a:lnTo>
                    <a:pt x="2854" y="2043"/>
                  </a:lnTo>
                  <a:lnTo>
                    <a:pt x="2900" y="1988"/>
                  </a:lnTo>
                  <a:lnTo>
                    <a:pt x="2943" y="1931"/>
                  </a:lnTo>
                  <a:lnTo>
                    <a:pt x="2984" y="1873"/>
                  </a:lnTo>
                  <a:lnTo>
                    <a:pt x="3023" y="1812"/>
                  </a:lnTo>
                  <a:lnTo>
                    <a:pt x="3059" y="1750"/>
                  </a:lnTo>
                  <a:lnTo>
                    <a:pt x="3092" y="1686"/>
                  </a:lnTo>
                  <a:lnTo>
                    <a:pt x="3122" y="1620"/>
                  </a:lnTo>
                  <a:lnTo>
                    <a:pt x="3150" y="1553"/>
                  </a:lnTo>
                  <a:lnTo>
                    <a:pt x="3174" y="1484"/>
                  </a:lnTo>
                  <a:lnTo>
                    <a:pt x="3196" y="1414"/>
                  </a:lnTo>
                  <a:lnTo>
                    <a:pt x="3214" y="1343"/>
                  </a:lnTo>
                  <a:lnTo>
                    <a:pt x="3230" y="1270"/>
                  </a:lnTo>
                  <a:lnTo>
                    <a:pt x="3242" y="1197"/>
                  </a:lnTo>
                  <a:lnTo>
                    <a:pt x="3250" y="1122"/>
                  </a:lnTo>
                  <a:lnTo>
                    <a:pt x="3256" y="1046"/>
                  </a:lnTo>
                  <a:lnTo>
                    <a:pt x="3257" y="969"/>
                  </a:lnTo>
                </a:path>
              </a:pathLst>
            </a:custGeom>
            <a:solidFill>
              <a:srgbClr val="80215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764" name="textbox 764"/>
            <p:cNvSpPr/>
            <p:nvPr/>
          </p:nvSpPr>
          <p:spPr>
            <a:xfrm>
              <a:off x="-12700" y="-12700"/>
              <a:ext cx="2094229" cy="167576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2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3000"/>
                </a:lnSpc>
              </a:pPr>
              <a:endParaRPr lang="en-US" altLang="en-US" sz="1000" dirty="0"/>
            </a:p>
            <a:p>
              <a:pPr marL="741680" algn="l" rtl="0" eaLnBrk="0">
                <a:lnSpc>
                  <a:spcPct val="89000"/>
                </a:lnSpc>
              </a:pPr>
              <a:r>
                <a:rPr sz="1500" kern="0" spc="60" dirty="0">
                  <a:ln w="5793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计算目</a:t>
              </a:r>
              <a:endParaRPr lang="en-US" altLang="en-US" sz="1500" dirty="0"/>
            </a:p>
            <a:p>
              <a:pPr marL="742950" algn="l" rtl="0" eaLnBrk="0">
                <a:lnSpc>
                  <a:spcPts val="1920"/>
                </a:lnSpc>
              </a:pPr>
              <a:r>
                <a:rPr sz="1500" kern="0" spc="60" dirty="0">
                  <a:ln w="5793" cap="flat" cmpd="sng">
                    <a:solidFill>
                      <a:srgbClr val="FFFFFF">
                        <a:alpha val="100000"/>
                      </a:srgbClr>
                    </a:solidFill>
                    <a:prstDash val="solid"/>
                    <a:bevel/>
                  </a:ln>
                  <a:solidFill>
                    <a:srgbClr val="FFFFFF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标对数</a:t>
              </a:r>
              <a:endParaRPr lang="en-US" altLang="en-US" sz="1500" dirty="0"/>
            </a:p>
          </p:txBody>
        </p:sp>
      </p:grpSp>
      <p:sp>
        <p:nvSpPr>
          <p:cNvPr id="766" name="textbox 766"/>
          <p:cNvSpPr/>
          <p:nvPr/>
        </p:nvSpPr>
        <p:spPr>
          <a:xfrm>
            <a:off x="6206001" y="1393101"/>
            <a:ext cx="2167889" cy="15125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14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将所有能分解的关系写成线</a:t>
            </a:r>
            <a:endParaRPr lang="en-US" altLang="en-US" sz="1400" dirty="0"/>
          </a:p>
          <a:p>
            <a:pPr marL="15875" algn="l" rtl="0" eaLnBrk="0">
              <a:lnSpc>
                <a:spcPct val="84000"/>
              </a:lnSpc>
              <a:spcBef>
                <a:spcPts val="1015"/>
              </a:spcBef>
            </a:pPr>
            <a:r>
              <a:rPr sz="1400" kern="0" spc="4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性方程，形成矩阵 </a:t>
            </a:r>
            <a:r>
              <a:rPr sz="1400" kern="0" spc="4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A</a:t>
            </a:r>
            <a:r>
              <a:rPr sz="1400" kern="0" spc="35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1400" kern="0" spc="4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和向</a:t>
            </a:r>
            <a:endParaRPr lang="en-US" altLang="en-US" sz="14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algn="l" rtl="0" eaLnBrk="0">
              <a:lnSpc>
                <a:spcPct val="131000"/>
              </a:lnSpc>
            </a:pPr>
            <a:endParaRPr lang="en-US" altLang="en-US" sz="1000" dirty="0"/>
          </a:p>
          <a:p>
            <a:pPr algn="r" rtl="0" eaLnBrk="0">
              <a:lnSpc>
                <a:spcPct val="84000"/>
              </a:lnSpc>
              <a:spcBef>
                <a:spcPts val="430"/>
              </a:spcBef>
            </a:pPr>
            <a:r>
              <a:rPr sz="1400" kern="0" spc="-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代</a:t>
            </a:r>
            <a:r>
              <a:rPr sz="1400" kern="0" spc="-40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</a:t>
            </a:r>
            <a:r>
              <a:rPr sz="1400" kern="0" spc="-3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1400" kern="0" spc="-4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方</a:t>
            </a:r>
            <a:r>
              <a:rPr sz="1400" kern="0" spc="-4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法解</a:t>
            </a:r>
            <a:r>
              <a:rPr sz="1400" kern="0" spc="-30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出</a:t>
            </a:r>
            <a:r>
              <a:rPr sz="1400" kern="0" spc="1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60" dirty="0">
                <a:solidFill>
                  <a:srgbClr val="0D0D0D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x</a:t>
            </a:r>
            <a:r>
              <a:rPr sz="1400" kern="0" spc="40" dirty="0">
                <a:solidFill>
                  <a:srgbClr val="0D0D0D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   </a:t>
            </a:r>
            <a:r>
              <a:rPr sz="1400" kern="0" spc="-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1400" kern="0" spc="-3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即</a:t>
            </a:r>
            <a:endParaRPr lang="en-US" altLang="en-US" sz="1400" dirty="0"/>
          </a:p>
          <a:p>
            <a:pPr marL="12700" algn="l" rtl="0" eaLnBrk="0">
              <a:lnSpc>
                <a:spcPts val="2695"/>
              </a:lnSpc>
            </a:pPr>
            <a:r>
              <a:rPr sz="1400" kern="0" spc="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log</a:t>
            </a:r>
            <a:r>
              <a:rPr sz="1500" kern="0" spc="0" baseline="-23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900" kern="0" spc="1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1500" kern="0" spc="0" baseline="-23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j</a:t>
            </a:r>
            <a:r>
              <a:rPr sz="1400" kern="0" spc="30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en-US" sz="1400" dirty="0"/>
          </a:p>
        </p:txBody>
      </p:sp>
      <p:sp>
        <p:nvSpPr>
          <p:cNvPr id="768" name="textbox 768"/>
          <p:cNvSpPr/>
          <p:nvPr/>
        </p:nvSpPr>
        <p:spPr>
          <a:xfrm>
            <a:off x="3662969" y="4205250"/>
            <a:ext cx="2170429" cy="15157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26670" algn="l" rtl="0" eaLnBrk="0">
              <a:lnSpc>
                <a:spcPct val="95000"/>
              </a:lnSpc>
            </a:pPr>
            <a:r>
              <a:rPr sz="1400" kern="0" spc="-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随机选择整数</a:t>
            </a:r>
            <a:r>
              <a:rPr sz="1400" kern="0" spc="-2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20" dirty="0">
                <a:solidFill>
                  <a:srgbClr val="0D0D0D">
                    <a:alpha val="100000"/>
                  </a:srgbClr>
                </a:solidFill>
                <a:latin typeface="Segoe UI Symbol" panose="020B0502040204020203"/>
                <a:ea typeface="Segoe UI Symbol" panose="020B0502040204020203"/>
                <a:cs typeface="Segoe UI Symbol" panose="020B0502040204020203"/>
              </a:rPr>
              <a:t>a</a:t>
            </a:r>
            <a:endParaRPr lang="en-US" altLang="en-US" sz="1400" dirty="0"/>
          </a:p>
          <a:p>
            <a:pPr marL="16510" algn="l" rtl="0" eaLnBrk="0">
              <a:lnSpc>
                <a:spcPct val="90000"/>
              </a:lnSpc>
              <a:spcBef>
                <a:spcPts val="1085"/>
              </a:spcBef>
            </a:pPr>
            <a:r>
              <a:rPr sz="14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</a:t>
            </a:r>
            <a:r>
              <a:rPr sz="1400" kern="0" spc="-3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</a:t>
            </a:r>
            <a:r>
              <a:rPr sz="1400" kern="0" spc="-40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500" kern="0" spc="0" baseline="35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900" kern="0" spc="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(mod p</a:t>
            </a:r>
            <a:r>
              <a:rPr sz="1400" kern="0" spc="-1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), </a:t>
            </a:r>
            <a:r>
              <a:rPr sz="14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然</a:t>
            </a:r>
            <a:r>
              <a:rPr sz="1400" kern="0" spc="-3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后</a:t>
            </a:r>
            <a:r>
              <a:rPr sz="1400" kern="0" spc="-3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检</a:t>
            </a:r>
            <a:r>
              <a:rPr sz="1400" kern="0" spc="-35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查</a:t>
            </a:r>
            <a:endParaRPr lang="en-US" altLang="en-US" sz="1400" dirty="0"/>
          </a:p>
          <a:p>
            <a:pPr marL="17145" indent="-4445" algn="l" rtl="0" eaLnBrk="0">
              <a:lnSpc>
                <a:spcPct val="149000"/>
              </a:lnSpc>
              <a:spcBef>
                <a:spcPts val="30"/>
              </a:spcBef>
            </a:pPr>
            <a:r>
              <a:rPr sz="1400" kern="0" spc="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500" kern="0" spc="0" baseline="35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900" kern="0" spc="2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2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(</a:t>
            </a:r>
            <a:r>
              <a:rPr sz="1400" kern="0" spc="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mod</a:t>
            </a:r>
            <a:r>
              <a:rPr sz="1400" kern="0" spc="2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1400" kern="0" spc="2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)</a:t>
            </a:r>
            <a:r>
              <a:rPr sz="1400" kern="0" spc="23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是否能分解为因</a:t>
            </a:r>
            <a:r>
              <a:rPr sz="14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子基中的素数的乘积。如果</a:t>
            </a:r>
            <a:r>
              <a:rPr sz="1400" kern="0" spc="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可以，记录这个关系</a:t>
            </a:r>
            <a:endParaRPr lang="en-US" altLang="en-US" sz="1400" dirty="0"/>
          </a:p>
        </p:txBody>
      </p:sp>
      <p:sp>
        <p:nvSpPr>
          <p:cNvPr id="770" name="textbox 770"/>
          <p:cNvSpPr/>
          <p:nvPr/>
        </p:nvSpPr>
        <p:spPr>
          <a:xfrm>
            <a:off x="8829900" y="4260253"/>
            <a:ext cx="2258060" cy="12014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4000"/>
              </a:lnSpc>
            </a:pPr>
            <a:r>
              <a:rPr sz="1400" kern="0" spc="-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对于给定的</a:t>
            </a:r>
            <a:r>
              <a:rPr sz="1400" kern="0" spc="-2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3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h</a:t>
            </a:r>
            <a:r>
              <a:rPr sz="1400" kern="0" spc="-22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1400" kern="0" spc="-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，找到</a:t>
            </a:r>
            <a:r>
              <a:rPr sz="1400" kern="0" spc="-2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3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a </a:t>
            </a:r>
            <a:r>
              <a:rPr sz="1400" kern="0" spc="-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</a:t>
            </a:r>
            <a:r>
              <a:rPr sz="1400" kern="0" spc="-4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得</a:t>
            </a:r>
            <a:endParaRPr lang="en-US" altLang="en-US" sz="1400" dirty="0"/>
          </a:p>
          <a:p>
            <a:pPr algn="l" rtl="0" eaLnBrk="0">
              <a:lnSpc>
                <a:spcPct val="129000"/>
              </a:lnSpc>
            </a:pPr>
            <a:endParaRPr lang="en-US" altLang="en-US" sz="1000" dirty="0"/>
          </a:p>
          <a:p>
            <a:pPr algn="l" rtl="0" eaLnBrk="0">
              <a:lnSpc>
                <a:spcPct val="130000"/>
              </a:lnSpc>
            </a:pPr>
            <a:endParaRPr lang="en-US" altLang="en-US" sz="1000" dirty="0"/>
          </a:p>
          <a:p>
            <a:pPr marL="29845" algn="l" rtl="0" eaLnBrk="0">
              <a:lnSpc>
                <a:spcPct val="95000"/>
              </a:lnSpc>
              <a:spcBef>
                <a:spcPts val="430"/>
              </a:spcBef>
            </a:pPr>
            <a:r>
              <a:rPr sz="1400" kern="0" spc="-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中的素数的乘积。</a:t>
            </a:r>
            <a:endParaRPr lang="en-US" altLang="en-US" sz="1400" dirty="0"/>
          </a:p>
          <a:p>
            <a:pPr algn="l" rtl="0" eaLnBrk="0">
              <a:lnSpc>
                <a:spcPct val="104000"/>
              </a:lnSpc>
            </a:pPr>
            <a:endParaRPr lang="en-US" altLang="en-US" sz="900" dirty="0"/>
          </a:p>
          <a:p>
            <a:pPr algn="r" rtl="0" eaLnBrk="0">
              <a:lnSpc>
                <a:spcPct val="95000"/>
              </a:lnSpc>
              <a:spcBef>
                <a:spcPts val="0"/>
              </a:spcBef>
            </a:pPr>
            <a:r>
              <a:rPr sz="1400" kern="0" spc="-8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通过前面的对数值计算出</a:t>
            </a:r>
            <a:r>
              <a:rPr sz="1400" kern="0" spc="-25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8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x</a:t>
            </a:r>
            <a:r>
              <a:rPr sz="1400" kern="0" spc="-8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en-US" sz="1400" dirty="0"/>
          </a:p>
        </p:txBody>
      </p:sp>
      <p:sp>
        <p:nvSpPr>
          <p:cNvPr id="772" name="textbox 772"/>
          <p:cNvSpPr/>
          <p:nvPr/>
        </p:nvSpPr>
        <p:spPr>
          <a:xfrm>
            <a:off x="8826331" y="4304874"/>
            <a:ext cx="2170429" cy="5568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4185"/>
              </a:lnSpc>
            </a:pPr>
            <a:r>
              <a:rPr sz="1400" kern="0" spc="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500" kern="0" spc="0" baseline="9300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900" kern="0" spc="5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</a:t>
            </a:r>
            <a:r>
              <a:rPr sz="1400" kern="0" spc="5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⋅</a:t>
            </a:r>
            <a:r>
              <a:rPr sz="1400" kern="0" spc="11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5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h</a:t>
            </a:r>
            <a:r>
              <a:rPr sz="1400" kern="0" spc="8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1400" kern="0" spc="5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−</a:t>
            </a:r>
            <a:r>
              <a:rPr sz="1400" kern="0" spc="9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1400" kern="0" spc="5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1</a:t>
            </a:r>
            <a:r>
              <a:rPr sz="1400" kern="0" spc="-8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1400" kern="0" spc="5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能分解</a:t>
            </a:r>
            <a:r>
              <a:rPr sz="1400" kern="0" spc="4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sz="1400" kern="0" spc="-34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4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因子基</a:t>
            </a:r>
            <a:endParaRPr lang="en-US" altLang="en-US" sz="1400" dirty="0"/>
          </a:p>
        </p:txBody>
      </p:sp>
      <p:sp>
        <p:nvSpPr>
          <p:cNvPr id="774" name="textbox 774"/>
          <p:cNvSpPr/>
          <p:nvPr/>
        </p:nvSpPr>
        <p:spPr>
          <a:xfrm>
            <a:off x="6207429" y="1786972"/>
            <a:ext cx="2166620" cy="5568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4185"/>
              </a:lnSpc>
            </a:pPr>
            <a:r>
              <a:rPr sz="1400" kern="0" spc="-4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量</a:t>
            </a:r>
            <a:r>
              <a:rPr sz="1400" kern="0" spc="-20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4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b</a:t>
            </a:r>
            <a:r>
              <a:rPr sz="1400" kern="0" spc="-2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1400" kern="0" spc="-4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，即</a:t>
            </a:r>
            <a:r>
              <a:rPr sz="1400" kern="0" spc="-3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4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400" kern="0" spc="11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40" dirty="0">
                <a:solidFill>
                  <a:srgbClr val="0D0D0D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⋅ </a:t>
            </a:r>
            <a:r>
              <a:rPr sz="1400" kern="0" spc="-4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x</a:t>
            </a:r>
            <a:r>
              <a:rPr sz="1400" kern="0" spc="16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1400" kern="0" spc="-4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=</a:t>
            </a:r>
            <a:r>
              <a:rPr sz="1400" kern="0" spc="12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1400" kern="0" spc="-5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b.</a:t>
            </a:r>
            <a:r>
              <a:rPr sz="1400" kern="0" spc="-5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利用线性</a:t>
            </a:r>
            <a:endParaRPr lang="en-US" altLang="en-US" sz="1400" dirty="0"/>
          </a:p>
        </p:txBody>
      </p:sp>
      <p:sp>
        <p:nvSpPr>
          <p:cNvPr id="776" name="textbox 776"/>
          <p:cNvSpPr/>
          <p:nvPr/>
        </p:nvSpPr>
        <p:spPr>
          <a:xfrm>
            <a:off x="1094470" y="2552599"/>
            <a:ext cx="2167254" cy="5111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1400" kern="0" spc="-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选择</a:t>
            </a:r>
            <a:r>
              <a:rPr sz="1400" kern="0" spc="-1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2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B</a:t>
            </a:r>
            <a:r>
              <a:rPr sz="1400" kern="0" spc="-22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1400" kern="0" spc="-2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={p1,p2,</a:t>
            </a:r>
            <a:r>
              <a:rPr sz="1400" kern="0" spc="-28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1400" kern="0" spc="-2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…,pk}</a:t>
            </a:r>
            <a:r>
              <a:rPr sz="1400" kern="0" spc="-20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1400" kern="0" spc="-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，这</a:t>
            </a:r>
            <a:r>
              <a:rPr sz="1400" kern="0" spc="-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些</a:t>
            </a:r>
            <a:endParaRPr lang="en-US" altLang="en-US" sz="1400" dirty="0"/>
          </a:p>
          <a:p>
            <a:pPr marL="15240" algn="l" rtl="0" eaLnBrk="0">
              <a:lnSpc>
                <a:spcPts val="2295"/>
              </a:lnSpc>
            </a:pPr>
            <a:r>
              <a:rPr sz="14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素数通常选取较小的素数</a:t>
            </a:r>
            <a:endParaRPr lang="en-US" altLang="en-US" sz="1400" dirty="0"/>
          </a:p>
        </p:txBody>
      </p:sp>
      <p:pic>
        <p:nvPicPr>
          <p:cNvPr id="778" name="picture 7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156292" y="143781"/>
            <a:ext cx="1668879" cy="589078"/>
          </a:xfrm>
          <a:prstGeom prst="rect">
            <a:avLst/>
          </a:prstGeom>
        </p:spPr>
      </p:pic>
      <p:sp>
        <p:nvSpPr>
          <p:cNvPr id="780" name="textbox 780"/>
          <p:cNvSpPr/>
          <p:nvPr/>
        </p:nvSpPr>
        <p:spPr>
          <a:xfrm>
            <a:off x="4840285" y="299604"/>
            <a:ext cx="2472054" cy="4292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2700" kern="0" spc="50" dirty="0">
                <a:solidFill>
                  <a:srgbClr val="802157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提出建议和措施</a:t>
            </a:r>
            <a:endParaRPr lang="en-US" altLang="en-US" sz="2700" dirty="0"/>
          </a:p>
        </p:txBody>
      </p:sp>
      <p:sp>
        <p:nvSpPr>
          <p:cNvPr id="782" name="textbox 782"/>
          <p:cNvSpPr/>
          <p:nvPr/>
        </p:nvSpPr>
        <p:spPr>
          <a:xfrm>
            <a:off x="1909727" y="4040986"/>
            <a:ext cx="623569" cy="4991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9000"/>
              </a:lnSpc>
            </a:pPr>
            <a:endParaRPr lang="en-US" altLang="en-US" sz="100" dirty="0"/>
          </a:p>
          <a:p>
            <a:pPr marL="13970" indent="-1270" algn="l" rtl="0" eaLnBrk="0">
              <a:lnSpc>
                <a:spcPct val="104000"/>
              </a:lnSpc>
            </a:pPr>
            <a:r>
              <a:rPr sz="1500" kern="0" spc="60" dirty="0">
                <a:ln w="5793" cap="flat" cmpd="sng">
                  <a:solidFill>
                    <a:srgbClr val="FFFFFF">
                      <a:alpha val="100000"/>
                    </a:srgbClr>
                  </a:solidFill>
                  <a:prstDash val="solid"/>
                  <a:bevel/>
                </a:ln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选择因</a:t>
            </a:r>
            <a:r>
              <a:rPr sz="1500" kern="0" spc="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500" kern="0" spc="50" dirty="0">
                <a:ln w="5793" cap="flat" cmpd="sng">
                  <a:solidFill>
                    <a:srgbClr val="FFFFFF">
                      <a:alpha val="100000"/>
                    </a:srgbClr>
                  </a:solidFill>
                  <a:prstDash val="solid"/>
                  <a:bevel/>
                </a:ln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子基</a:t>
            </a:r>
            <a:endParaRPr lang="en-US" altLang="en-US" sz="1500" dirty="0"/>
          </a:p>
        </p:txBody>
      </p:sp>
      <p:sp>
        <p:nvSpPr>
          <p:cNvPr id="784" name="path"/>
          <p:cNvSpPr/>
          <p:nvPr/>
        </p:nvSpPr>
        <p:spPr>
          <a:xfrm>
            <a:off x="193675" y="862329"/>
            <a:ext cx="11803379" cy="7620"/>
          </a:xfrm>
          <a:custGeom>
            <a:avLst/>
            <a:gdLst/>
            <a:ahLst/>
            <a:cxnLst/>
            <a:rect l="0" t="0" r="0" b="0"/>
            <a:pathLst>
              <a:path w="18587" h="12">
                <a:moveTo>
                  <a:pt x="18587" y="12"/>
                </a:moveTo>
                <a:lnTo>
                  <a:pt x="0" y="12"/>
                </a:lnTo>
                <a:lnTo>
                  <a:pt x="0" y="0"/>
                </a:lnTo>
                <a:lnTo>
                  <a:pt x="18587" y="0"/>
                </a:lnTo>
                <a:lnTo>
                  <a:pt x="18587" y="12"/>
                </a:lnTo>
              </a:path>
            </a:pathLst>
          </a:cu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86" name="rect"/>
          <p:cNvSpPr/>
          <p:nvPr/>
        </p:nvSpPr>
        <p:spPr>
          <a:xfrm>
            <a:off x="1311592" y="3564445"/>
            <a:ext cx="1820227" cy="7620"/>
          </a:xfrm>
          <a:prstGeom prst="rect">
            <a:avLst/>
          </a:pr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88" name="rect"/>
          <p:cNvSpPr/>
          <p:nvPr/>
        </p:nvSpPr>
        <p:spPr>
          <a:xfrm>
            <a:off x="6282372" y="3572065"/>
            <a:ext cx="1820152" cy="7619"/>
          </a:xfrm>
          <a:prstGeom prst="rect">
            <a:avLst/>
          </a:pr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90" name="rect"/>
          <p:cNvSpPr/>
          <p:nvPr/>
        </p:nvSpPr>
        <p:spPr>
          <a:xfrm>
            <a:off x="7188530" y="3575799"/>
            <a:ext cx="7619" cy="153924"/>
          </a:xfrm>
          <a:prstGeom prst="rect">
            <a:avLst/>
          </a:pr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92" name="path"/>
          <p:cNvSpPr/>
          <p:nvPr/>
        </p:nvSpPr>
        <p:spPr>
          <a:xfrm>
            <a:off x="2196566" y="3568255"/>
            <a:ext cx="7620" cy="153136"/>
          </a:xfrm>
          <a:custGeom>
            <a:avLst/>
            <a:gdLst/>
            <a:ahLst/>
            <a:cxnLst/>
            <a:rect l="0" t="0" r="0" b="0"/>
            <a:pathLst>
              <a:path w="12" h="241">
                <a:moveTo>
                  <a:pt x="12" y="241"/>
                </a:moveTo>
                <a:lnTo>
                  <a:pt x="0" y="241"/>
                </a:lnTo>
                <a:lnTo>
                  <a:pt x="0" y="0"/>
                </a:lnTo>
                <a:lnTo>
                  <a:pt x="12" y="0"/>
                </a:lnTo>
                <a:lnTo>
                  <a:pt x="12" y="241"/>
                </a:lnTo>
              </a:path>
            </a:pathLst>
          </a:cu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794" name="path"/>
          <p:cNvSpPr/>
          <p:nvPr/>
        </p:nvSpPr>
        <p:spPr>
          <a:xfrm>
            <a:off x="2200655" y="3567683"/>
            <a:ext cx="0" cy="153924"/>
          </a:xfrm>
          <a:custGeom>
            <a:avLst/>
            <a:gdLst/>
            <a:ahLst/>
            <a:cxnLst/>
            <a:rect l="0" t="0" r="0" b="0"/>
            <a:pathLst>
              <a:path h="242">
                <a:moveTo>
                  <a:pt x="0" y="242"/>
                </a:moveTo>
                <a:lnTo>
                  <a:pt x="0" y="0"/>
                </a:lnTo>
              </a:path>
            </a:pathLst>
          </a:custGeom>
          <a:solidFill>
            <a:srgbClr val="BEBEB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picture 79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798" name="rect"/>
          <p:cNvSpPr/>
          <p:nvPr/>
        </p:nvSpPr>
        <p:spPr>
          <a:xfrm>
            <a:off x="7144511" y="2400300"/>
            <a:ext cx="3573779" cy="929640"/>
          </a:xfrm>
          <a:prstGeom prst="rect">
            <a:avLst/>
          </a:prstGeom>
          <a:solidFill>
            <a:srgbClr val="D0CEC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00" name="path"/>
          <p:cNvSpPr/>
          <p:nvPr/>
        </p:nvSpPr>
        <p:spPr>
          <a:xfrm>
            <a:off x="5745911" y="3795813"/>
            <a:ext cx="1434084" cy="1642872"/>
          </a:xfrm>
          <a:custGeom>
            <a:avLst/>
            <a:gdLst/>
            <a:ahLst/>
            <a:cxnLst/>
            <a:rect l="0" t="0" r="0" b="0"/>
            <a:pathLst>
              <a:path w="2258" h="2587">
                <a:moveTo>
                  <a:pt x="1127" y="2587"/>
                </a:moveTo>
                <a:lnTo>
                  <a:pt x="0" y="1953"/>
                </a:lnTo>
                <a:lnTo>
                  <a:pt x="0" y="633"/>
                </a:lnTo>
                <a:lnTo>
                  <a:pt x="1127" y="0"/>
                </a:lnTo>
                <a:lnTo>
                  <a:pt x="2258" y="633"/>
                </a:lnTo>
                <a:lnTo>
                  <a:pt x="2258" y="1953"/>
                </a:lnTo>
                <a:lnTo>
                  <a:pt x="1127" y="2587"/>
                </a:lnTo>
              </a:path>
            </a:pathLst>
          </a:custGeom>
          <a:solidFill>
            <a:srgbClr val="302F2C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02" name="textbox 802"/>
          <p:cNvSpPr/>
          <p:nvPr/>
        </p:nvSpPr>
        <p:spPr>
          <a:xfrm>
            <a:off x="7150607" y="4142232"/>
            <a:ext cx="3573779" cy="922655"/>
          </a:xfrm>
          <a:prstGeom prst="rect">
            <a:avLst/>
          </a:prstGeom>
          <a:solidFill>
            <a:srgbClr val="D0CEC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</a:pPr>
            <a:endParaRPr lang="en-US" altLang="en-US" sz="400" dirty="0"/>
          </a:p>
          <a:p>
            <a:pPr marL="6985" indent="1905" algn="l" rtl="0" eaLnBrk="0">
              <a:lnSpc>
                <a:spcPct val="103000"/>
              </a:lnSpc>
              <a:spcBef>
                <a:spcPts val="5"/>
              </a:spcBef>
            </a:pPr>
            <a:r>
              <a:rPr sz="15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依赖伪随机函数：算法的性能在一定程</a:t>
            </a:r>
            <a:r>
              <a:rPr sz="1500" kern="0" spc="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15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度上依赖于伪随机函数的选择</a:t>
            </a:r>
            <a:endParaRPr lang="en-US" altLang="en-US" sz="1500" dirty="0"/>
          </a:p>
        </p:txBody>
      </p:sp>
      <p:sp>
        <p:nvSpPr>
          <p:cNvPr id="804" name="textbox 804"/>
          <p:cNvSpPr/>
          <p:nvPr/>
        </p:nvSpPr>
        <p:spPr>
          <a:xfrm>
            <a:off x="603504" y="4219955"/>
            <a:ext cx="3573779" cy="844550"/>
          </a:xfrm>
          <a:prstGeom prst="rect">
            <a:avLst/>
          </a:prstGeom>
          <a:solidFill>
            <a:srgbClr val="D0CEC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9000"/>
              </a:lnSpc>
            </a:pPr>
            <a:endParaRPr lang="en-US" altLang="en-US" sz="400" dirty="0"/>
          </a:p>
          <a:p>
            <a:pPr marL="15240" indent="-7620" algn="l" rtl="0" eaLnBrk="0">
              <a:lnSpc>
                <a:spcPct val="103000"/>
              </a:lnSpc>
              <a:spcBef>
                <a:spcPts val="0"/>
              </a:spcBef>
            </a:pPr>
            <a:r>
              <a:rPr sz="1500" kern="0" spc="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概率性：</a:t>
            </a:r>
            <a:r>
              <a:rPr sz="1500" kern="0" spc="-3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500" kern="0" spc="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由于其本质上是概率算法，不</a:t>
            </a:r>
            <a:r>
              <a:rPr sz="15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15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能保证在所有情况下都能迅速找到解</a:t>
            </a:r>
            <a:endParaRPr lang="en-US" altLang="en-US" sz="1500" dirty="0"/>
          </a:p>
        </p:txBody>
      </p:sp>
      <p:sp>
        <p:nvSpPr>
          <p:cNvPr id="806" name="path"/>
          <p:cNvSpPr/>
          <p:nvPr/>
        </p:nvSpPr>
        <p:spPr>
          <a:xfrm>
            <a:off x="5710554" y="2057400"/>
            <a:ext cx="1434084" cy="1642871"/>
          </a:xfrm>
          <a:custGeom>
            <a:avLst/>
            <a:gdLst/>
            <a:ahLst/>
            <a:cxnLst/>
            <a:rect l="0" t="0" r="0" b="0"/>
            <a:pathLst>
              <a:path w="2258" h="2587">
                <a:moveTo>
                  <a:pt x="1130" y="2587"/>
                </a:moveTo>
                <a:lnTo>
                  <a:pt x="0" y="1951"/>
                </a:lnTo>
                <a:lnTo>
                  <a:pt x="0" y="633"/>
                </a:lnTo>
                <a:lnTo>
                  <a:pt x="1130" y="0"/>
                </a:lnTo>
                <a:lnTo>
                  <a:pt x="2258" y="633"/>
                </a:lnTo>
                <a:lnTo>
                  <a:pt x="2258" y="1951"/>
                </a:lnTo>
                <a:lnTo>
                  <a:pt x="1130" y="2587"/>
                </a:lnTo>
              </a:path>
            </a:pathLst>
          </a:custGeom>
          <a:solidFill>
            <a:srgbClr val="302F2C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808" name="textbox 808"/>
          <p:cNvSpPr/>
          <p:nvPr/>
        </p:nvSpPr>
        <p:spPr>
          <a:xfrm>
            <a:off x="6258622" y="2454261"/>
            <a:ext cx="4304029" cy="6546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000"/>
              </a:lnSpc>
            </a:pPr>
            <a:endParaRPr lang="en-US" altLang="en-US" sz="100" dirty="0"/>
          </a:p>
          <a:p>
            <a:pPr algn="r" rtl="0" eaLnBrk="0">
              <a:lnSpc>
                <a:spcPct val="95000"/>
              </a:lnSpc>
            </a:pPr>
            <a:r>
              <a:rPr sz="6700" kern="0" spc="-40" baseline="-3100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缺</a:t>
            </a:r>
            <a:r>
              <a:rPr sz="4300" kern="0" spc="58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kern="0" spc="-40" baseline="4100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高效性：在许多实际应用中表</a:t>
            </a:r>
            <a:r>
              <a:rPr sz="2400" kern="0" spc="-50" baseline="4100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现优越，</a:t>
            </a:r>
            <a:endParaRPr lang="en-US" altLang="en-US" sz="2400" baseline="41000" dirty="0"/>
          </a:p>
        </p:txBody>
      </p:sp>
      <p:sp>
        <p:nvSpPr>
          <p:cNvPr id="810" name="textbox 810"/>
          <p:cNvSpPr/>
          <p:nvPr/>
        </p:nvSpPr>
        <p:spPr>
          <a:xfrm>
            <a:off x="644652" y="2517647"/>
            <a:ext cx="3573779" cy="749934"/>
          </a:xfrm>
          <a:prstGeom prst="rect">
            <a:avLst/>
          </a:prstGeom>
          <a:solidFill>
            <a:srgbClr val="D0CECE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07000"/>
              </a:lnSpc>
            </a:pPr>
            <a:endParaRPr lang="en-US" altLang="en-US" sz="400" dirty="0"/>
          </a:p>
          <a:p>
            <a:pPr marL="6350" algn="l" rtl="0" eaLnBrk="0">
              <a:lnSpc>
                <a:spcPct val="100000"/>
              </a:lnSpc>
              <a:spcBef>
                <a:spcPts val="5"/>
              </a:spcBef>
            </a:pPr>
            <a:r>
              <a:rPr sz="15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低内存占用：只需常数级别的内存</a:t>
            </a:r>
            <a:endParaRPr lang="en-US" altLang="en-US" sz="1500" dirty="0"/>
          </a:p>
        </p:txBody>
      </p:sp>
      <p:grpSp>
        <p:nvGrpSpPr>
          <p:cNvPr id="58" name="group 58"/>
          <p:cNvGrpSpPr/>
          <p:nvPr/>
        </p:nvGrpSpPr>
        <p:grpSpPr>
          <a:xfrm rot="21600000">
            <a:off x="4188815" y="3787635"/>
            <a:ext cx="1434084" cy="1642871"/>
            <a:chOff x="0" y="0"/>
            <a:chExt cx="1434084" cy="1642871"/>
          </a:xfrm>
        </p:grpSpPr>
        <p:sp>
          <p:nvSpPr>
            <p:cNvPr id="812" name="path"/>
            <p:cNvSpPr/>
            <p:nvPr/>
          </p:nvSpPr>
          <p:spPr>
            <a:xfrm>
              <a:off x="0" y="0"/>
              <a:ext cx="1434084" cy="1642871"/>
            </a:xfrm>
            <a:custGeom>
              <a:avLst/>
              <a:gdLst/>
              <a:ahLst/>
              <a:cxnLst/>
              <a:rect l="0" t="0" r="0" b="0"/>
              <a:pathLst>
                <a:path w="2258" h="2587">
                  <a:moveTo>
                    <a:pt x="1130" y="2587"/>
                  </a:moveTo>
                  <a:lnTo>
                    <a:pt x="0" y="1953"/>
                  </a:lnTo>
                  <a:lnTo>
                    <a:pt x="0" y="633"/>
                  </a:lnTo>
                  <a:lnTo>
                    <a:pt x="1130" y="0"/>
                  </a:lnTo>
                  <a:lnTo>
                    <a:pt x="2258" y="633"/>
                  </a:lnTo>
                  <a:lnTo>
                    <a:pt x="2258" y="1953"/>
                  </a:lnTo>
                  <a:lnTo>
                    <a:pt x="1130" y="2587"/>
                  </a:lnTo>
                </a:path>
              </a:pathLst>
            </a:custGeom>
            <a:solidFill>
              <a:srgbClr val="80215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14" name="textbox 814"/>
            <p:cNvSpPr/>
            <p:nvPr/>
          </p:nvSpPr>
          <p:spPr>
            <a:xfrm>
              <a:off x="-12700" y="-12700"/>
              <a:ext cx="1459864" cy="17462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0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1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21000"/>
                </a:lnSpc>
              </a:pPr>
              <a:endParaRPr lang="en-US" altLang="en-US" sz="1000" dirty="0"/>
            </a:p>
            <a:p>
              <a:pPr marL="588645" algn="l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4400" kern="0" spc="-10" dirty="0">
                  <a:solidFill>
                    <a:srgbClr val="92D05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优</a:t>
              </a:r>
              <a:endParaRPr lang="en-US" altLang="en-US" sz="4400" dirty="0"/>
            </a:p>
          </p:txBody>
        </p:sp>
      </p:grpSp>
      <p:grpSp>
        <p:nvGrpSpPr>
          <p:cNvPr id="60" name="group 60"/>
          <p:cNvGrpSpPr/>
          <p:nvPr/>
        </p:nvGrpSpPr>
        <p:grpSpPr>
          <a:xfrm rot="21600000">
            <a:off x="4228147" y="2085060"/>
            <a:ext cx="1434084" cy="1642871"/>
            <a:chOff x="0" y="0"/>
            <a:chExt cx="1434084" cy="1642871"/>
          </a:xfrm>
        </p:grpSpPr>
        <p:sp>
          <p:nvSpPr>
            <p:cNvPr id="816" name="path"/>
            <p:cNvSpPr/>
            <p:nvPr/>
          </p:nvSpPr>
          <p:spPr>
            <a:xfrm>
              <a:off x="0" y="0"/>
              <a:ext cx="1434084" cy="1642871"/>
            </a:xfrm>
            <a:custGeom>
              <a:avLst/>
              <a:gdLst/>
              <a:ahLst/>
              <a:cxnLst/>
              <a:rect l="0" t="0" r="0" b="0"/>
              <a:pathLst>
                <a:path w="2258" h="2587">
                  <a:moveTo>
                    <a:pt x="1130" y="2587"/>
                  </a:moveTo>
                  <a:lnTo>
                    <a:pt x="0" y="1951"/>
                  </a:lnTo>
                  <a:lnTo>
                    <a:pt x="0" y="633"/>
                  </a:lnTo>
                  <a:lnTo>
                    <a:pt x="1130" y="0"/>
                  </a:lnTo>
                  <a:lnTo>
                    <a:pt x="2258" y="633"/>
                  </a:lnTo>
                  <a:lnTo>
                    <a:pt x="2258" y="1951"/>
                  </a:lnTo>
                  <a:lnTo>
                    <a:pt x="1130" y="2587"/>
                  </a:lnTo>
                </a:path>
              </a:pathLst>
            </a:custGeom>
            <a:solidFill>
              <a:srgbClr val="80215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18" name="textbox 818"/>
            <p:cNvSpPr/>
            <p:nvPr/>
          </p:nvSpPr>
          <p:spPr>
            <a:xfrm>
              <a:off x="-12700" y="-12700"/>
              <a:ext cx="1459864" cy="17462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08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8000"/>
                </a:lnSpc>
              </a:pPr>
              <a:endParaRPr lang="en-US" altLang="en-US" sz="1000" dirty="0"/>
            </a:p>
            <a:p>
              <a:pPr algn="l" rtl="0" eaLnBrk="0">
                <a:lnSpc>
                  <a:spcPct val="109000"/>
                </a:lnSpc>
              </a:pPr>
              <a:endParaRPr lang="en-US" altLang="en-US" sz="1000" dirty="0"/>
            </a:p>
            <a:p>
              <a:pPr marL="554990" algn="l" rtl="0" eaLnBrk="0">
                <a:lnSpc>
                  <a:spcPct val="95000"/>
                </a:lnSpc>
                <a:spcBef>
                  <a:spcPts val="5"/>
                </a:spcBef>
              </a:pPr>
              <a:r>
                <a:rPr sz="4400" kern="0" spc="-10" dirty="0">
                  <a:solidFill>
                    <a:srgbClr val="92D050">
                      <a:alpha val="100000"/>
                    </a:srgb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优</a:t>
              </a:r>
              <a:endParaRPr lang="en-US" altLang="en-US" sz="4400" dirty="0"/>
            </a:p>
          </p:txBody>
        </p:sp>
      </p:grpSp>
      <p:sp>
        <p:nvSpPr>
          <p:cNvPr id="820" name="textbox 820"/>
          <p:cNvSpPr/>
          <p:nvPr/>
        </p:nvSpPr>
        <p:spPr>
          <a:xfrm>
            <a:off x="4155986" y="225945"/>
            <a:ext cx="3878579" cy="4267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2700" kern="0" spc="50" dirty="0">
                <a:solidFill>
                  <a:srgbClr val="802157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研究课题发展模式的构建</a:t>
            </a:r>
            <a:endParaRPr lang="en-US" altLang="en-US" sz="2700" dirty="0"/>
          </a:p>
        </p:txBody>
      </p:sp>
      <p:pic>
        <p:nvPicPr>
          <p:cNvPr id="822" name="picture 8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156292" y="143781"/>
            <a:ext cx="1668879" cy="589078"/>
          </a:xfrm>
          <a:prstGeom prst="rect">
            <a:avLst/>
          </a:prstGeom>
        </p:spPr>
      </p:pic>
      <p:sp>
        <p:nvSpPr>
          <p:cNvPr id="824" name="textbox 824"/>
          <p:cNvSpPr/>
          <p:nvPr/>
        </p:nvSpPr>
        <p:spPr>
          <a:xfrm>
            <a:off x="7140570" y="2698101"/>
            <a:ext cx="3590925" cy="2546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0000"/>
              </a:lnSpc>
            </a:pPr>
            <a:r>
              <a:rPr sz="1500" kern="0" spc="9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尤其是对于中等规模的数值问题</a:t>
            </a:r>
            <a:r>
              <a:rPr sz="1500" kern="0" spc="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endParaRPr lang="en-US" altLang="en-US" sz="1500" dirty="0"/>
          </a:p>
        </p:txBody>
      </p:sp>
      <p:sp>
        <p:nvSpPr>
          <p:cNvPr id="826" name="textbox 826"/>
          <p:cNvSpPr/>
          <p:nvPr/>
        </p:nvSpPr>
        <p:spPr>
          <a:xfrm>
            <a:off x="6228142" y="4293768"/>
            <a:ext cx="563244" cy="6642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lang="en-US" altLang="en-US" sz="100" dirty="0"/>
          </a:p>
          <a:p>
            <a:pPr algn="r" rtl="0" eaLnBrk="0">
              <a:lnSpc>
                <a:spcPct val="95000"/>
              </a:lnSpc>
            </a:pPr>
            <a:r>
              <a:rPr sz="4400" kern="0" spc="-180" dirty="0">
                <a:solidFill>
                  <a:srgbClr val="FF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缺</a:t>
            </a:r>
            <a:endParaRPr lang="en-US" altLang="en-US" sz="4400" dirty="0"/>
          </a:p>
        </p:txBody>
      </p:sp>
      <p:sp>
        <p:nvSpPr>
          <p:cNvPr id="828" name="path"/>
          <p:cNvSpPr/>
          <p:nvPr/>
        </p:nvSpPr>
        <p:spPr>
          <a:xfrm>
            <a:off x="193675" y="862329"/>
            <a:ext cx="11803379" cy="7620"/>
          </a:xfrm>
          <a:custGeom>
            <a:avLst/>
            <a:gdLst/>
            <a:ahLst/>
            <a:cxnLst/>
            <a:rect l="0" t="0" r="0" b="0"/>
            <a:pathLst>
              <a:path w="18587" h="12">
                <a:moveTo>
                  <a:pt x="18587" y="12"/>
                </a:moveTo>
                <a:lnTo>
                  <a:pt x="0" y="12"/>
                </a:lnTo>
                <a:lnTo>
                  <a:pt x="0" y="0"/>
                </a:lnTo>
                <a:lnTo>
                  <a:pt x="18587" y="0"/>
                </a:lnTo>
                <a:lnTo>
                  <a:pt x="18587" y="12"/>
                </a:lnTo>
              </a:path>
            </a:pathLst>
          </a:cu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picture 8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832" name="picture 8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181600" y="1032243"/>
            <a:ext cx="6326123" cy="5504192"/>
          </a:xfrm>
          <a:prstGeom prst="rect">
            <a:avLst/>
          </a:prstGeom>
        </p:spPr>
      </p:pic>
      <p:sp>
        <p:nvSpPr>
          <p:cNvPr id="834" name="textbox 834"/>
          <p:cNvSpPr/>
          <p:nvPr/>
        </p:nvSpPr>
        <p:spPr>
          <a:xfrm>
            <a:off x="849655" y="1119352"/>
            <a:ext cx="3637915" cy="43624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9685" algn="l" rtl="0" eaLnBrk="0">
              <a:lnSpc>
                <a:spcPct val="100000"/>
              </a:lnSpc>
            </a:pP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公钥密码学</a:t>
            </a:r>
            <a:endParaRPr lang="en-US" altLang="en-US" sz="1700" dirty="0"/>
          </a:p>
          <a:p>
            <a:pPr marL="12700" indent="2540" algn="l" rtl="0" eaLnBrk="0">
              <a:lnSpc>
                <a:spcPct val="104000"/>
              </a:lnSpc>
              <a:spcBef>
                <a:spcPts val="480"/>
              </a:spcBef>
            </a:pPr>
            <a:r>
              <a:rPr sz="1700" kern="0" spc="8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指数计算法在公钥密码学中具有重  </a:t>
            </a:r>
            <a:r>
              <a:rPr sz="1700" kern="0" spc="8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要作用，特别是在基于离散对数难  </a:t>
            </a:r>
            <a:r>
              <a:rPr sz="1700" kern="0" spc="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题的密码系统中。常见的应用包括：</a:t>
            </a:r>
            <a:endParaRPr lang="en-US" altLang="en-US" sz="1700" dirty="0"/>
          </a:p>
          <a:p>
            <a:pPr marL="13335" algn="l" rtl="0" eaLnBrk="0">
              <a:lnSpc>
                <a:spcPct val="100000"/>
              </a:lnSpc>
              <a:spcBef>
                <a:spcPts val="630"/>
              </a:spcBef>
            </a:pPr>
            <a:r>
              <a:rPr sz="1700" kern="0" spc="1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a.</a:t>
            </a:r>
            <a:r>
              <a:rPr sz="1700" kern="0" spc="25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 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Diffie</a:t>
            </a:r>
            <a:r>
              <a:rPr sz="1700" kern="0" spc="11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-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Hellman</a:t>
            </a:r>
            <a:r>
              <a:rPr sz="1700" kern="0" spc="1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密钥交换</a:t>
            </a:r>
            <a:endParaRPr lang="en-US" altLang="en-US" sz="1700" dirty="0"/>
          </a:p>
          <a:p>
            <a:pPr marL="13335" indent="10795" algn="l" rtl="0" eaLnBrk="0">
              <a:lnSpc>
                <a:spcPct val="103000"/>
              </a:lnSpc>
              <a:spcBef>
                <a:spcPts val="535"/>
              </a:spcBef>
            </a:pP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Diffie</a:t>
            </a:r>
            <a:r>
              <a:rPr sz="1700" kern="0" spc="13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-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Hellman</a:t>
            </a:r>
            <a:r>
              <a:rPr sz="1700" kern="0" spc="13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密钥交换协议依赖</a:t>
            </a:r>
            <a:r>
              <a:rPr sz="1700" kern="0" spc="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sz="1700" kern="0" spc="8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于离散对数问题的难度来确保安全  </a:t>
            </a:r>
            <a:r>
              <a:rPr sz="1700" kern="0" spc="8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性。指数计算法可以用来尝试破解  </a:t>
            </a:r>
            <a:r>
              <a:rPr sz="1700" kern="0" spc="8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这种协议，通过求解离散对数问题  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获得密钥。</a:t>
            </a:r>
            <a:endParaRPr lang="en-US" altLang="en-US" sz="1700" dirty="0"/>
          </a:p>
          <a:p>
            <a:pPr marL="22225" algn="l" rtl="0" eaLnBrk="0">
              <a:lnSpc>
                <a:spcPct val="100000"/>
              </a:lnSpc>
              <a:spcBef>
                <a:spcPts val="625"/>
              </a:spcBef>
            </a:pP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b. </a:t>
            </a:r>
            <a:r>
              <a:rPr sz="1700" kern="0" spc="6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数字签名算法</a:t>
            </a:r>
            <a:endParaRPr lang="en-US" altLang="en-US" sz="1700" dirty="0"/>
          </a:p>
          <a:p>
            <a:pPr marL="12700" indent="635" algn="l" rtl="0" eaLnBrk="0">
              <a:lnSpc>
                <a:spcPct val="103000"/>
              </a:lnSpc>
              <a:spcBef>
                <a:spcPts val="480"/>
              </a:spcBef>
            </a:pPr>
            <a:r>
              <a:rPr sz="1700" kern="0" spc="1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许多数字签名算法，</a:t>
            </a:r>
            <a:r>
              <a:rPr sz="1700" kern="0" spc="10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如</a:t>
            </a:r>
            <a:r>
              <a:rPr sz="1700" kern="0" spc="0" dirty="0">
                <a:solidFill>
                  <a:srgbClr val="0D0D0D">
                    <a:alpha val="100000"/>
                  </a:srgbClr>
                </a:solidFill>
                <a:latin typeface="Segoe UI" panose="020B0502040204020203"/>
                <a:ea typeface="Segoe UI" panose="020B0502040204020203"/>
                <a:cs typeface="Segoe UI" panose="020B0502040204020203"/>
              </a:rPr>
              <a:t>DSA</a:t>
            </a:r>
            <a:r>
              <a:rPr sz="1700" kern="0" spc="10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（数字</a:t>
            </a:r>
            <a:r>
              <a:rPr sz="1700" kern="0" spc="-1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sz="1700" kern="0" spc="8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签名算法</a:t>
            </a:r>
            <a:r>
              <a:rPr sz="1700" kern="0" spc="14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），</a:t>
            </a:r>
            <a:r>
              <a:rPr sz="1700" kern="0" spc="8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依赖于离散</a:t>
            </a:r>
            <a:r>
              <a:rPr sz="1700" kern="0" spc="7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对数问题  </a:t>
            </a:r>
            <a:r>
              <a:rPr sz="1700" kern="0" spc="8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的难度。指数计算法可以用来攻击  </a:t>
            </a:r>
            <a:r>
              <a:rPr sz="1700" kern="0" spc="20" dirty="0"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这些签名算法，从而伪造数字签名。</a:t>
            </a:r>
            <a:endParaRPr lang="en-US" altLang="en-US" sz="1700" dirty="0"/>
          </a:p>
        </p:txBody>
      </p:sp>
      <p:pic>
        <p:nvPicPr>
          <p:cNvPr id="836" name="picture 8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156292" y="143781"/>
            <a:ext cx="1668879" cy="589078"/>
          </a:xfrm>
          <a:prstGeom prst="rect">
            <a:avLst/>
          </a:prstGeom>
        </p:spPr>
      </p:pic>
      <p:sp>
        <p:nvSpPr>
          <p:cNvPr id="838" name="textbox 838"/>
          <p:cNvSpPr/>
          <p:nvPr/>
        </p:nvSpPr>
        <p:spPr>
          <a:xfrm>
            <a:off x="5119243" y="240245"/>
            <a:ext cx="1433830" cy="4292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2700" kern="0" spc="60" dirty="0">
                <a:solidFill>
                  <a:srgbClr val="604A7B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应用领域</a:t>
            </a:r>
            <a:endParaRPr lang="en-US" altLang="en-US" sz="2700" dirty="0"/>
          </a:p>
        </p:txBody>
      </p:sp>
      <p:sp>
        <p:nvSpPr>
          <p:cNvPr id="840" name="path"/>
          <p:cNvSpPr/>
          <p:nvPr/>
        </p:nvSpPr>
        <p:spPr>
          <a:xfrm>
            <a:off x="193675" y="862329"/>
            <a:ext cx="11803379" cy="7620"/>
          </a:xfrm>
          <a:custGeom>
            <a:avLst/>
            <a:gdLst/>
            <a:ahLst/>
            <a:cxnLst/>
            <a:rect l="0" t="0" r="0" b="0"/>
            <a:pathLst>
              <a:path w="18587" h="12">
                <a:moveTo>
                  <a:pt x="18587" y="12"/>
                </a:moveTo>
                <a:lnTo>
                  <a:pt x="0" y="12"/>
                </a:lnTo>
                <a:lnTo>
                  <a:pt x="0" y="0"/>
                </a:lnTo>
                <a:lnTo>
                  <a:pt x="18587" y="0"/>
                </a:lnTo>
                <a:lnTo>
                  <a:pt x="18587" y="12"/>
                </a:lnTo>
              </a:path>
            </a:pathLst>
          </a:cu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rect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EEE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62" name="group 62"/>
          <p:cNvGrpSpPr/>
          <p:nvPr/>
        </p:nvGrpSpPr>
        <p:grpSpPr>
          <a:xfrm rot="21600000">
            <a:off x="16763" y="2267851"/>
            <a:ext cx="6952500" cy="2609582"/>
            <a:chOff x="0" y="0"/>
            <a:chExt cx="6952500" cy="2609582"/>
          </a:xfrm>
        </p:grpSpPr>
        <p:sp>
          <p:nvSpPr>
            <p:cNvPr id="864" name="path"/>
            <p:cNvSpPr/>
            <p:nvPr/>
          </p:nvSpPr>
          <p:spPr>
            <a:xfrm>
              <a:off x="469" y="0"/>
              <a:ext cx="4875352" cy="2609582"/>
            </a:xfrm>
            <a:custGeom>
              <a:avLst/>
              <a:gdLst/>
              <a:ahLst/>
              <a:cxnLst/>
              <a:rect l="0" t="0" r="0" b="0"/>
              <a:pathLst>
                <a:path w="7677" h="4109">
                  <a:moveTo>
                    <a:pt x="7677" y="2566"/>
                  </a:moveTo>
                  <a:lnTo>
                    <a:pt x="0" y="2566"/>
                  </a:lnTo>
                  <a:lnTo>
                    <a:pt x="0" y="3254"/>
                  </a:lnTo>
                  <a:lnTo>
                    <a:pt x="6350" y="3254"/>
                  </a:lnTo>
                  <a:lnTo>
                    <a:pt x="5798" y="4109"/>
                  </a:lnTo>
                  <a:lnTo>
                    <a:pt x="6661" y="4109"/>
                  </a:lnTo>
                  <a:lnTo>
                    <a:pt x="7677" y="2566"/>
                  </a:lnTo>
                </a:path>
                <a:path w="7677" h="4109">
                  <a:moveTo>
                    <a:pt x="7677" y="1543"/>
                  </a:moveTo>
                  <a:lnTo>
                    <a:pt x="6609" y="0"/>
                  </a:lnTo>
                  <a:lnTo>
                    <a:pt x="5746" y="0"/>
                  </a:lnTo>
                  <a:lnTo>
                    <a:pt x="6350" y="855"/>
                  </a:lnTo>
                  <a:lnTo>
                    <a:pt x="0" y="855"/>
                  </a:lnTo>
                  <a:lnTo>
                    <a:pt x="0" y="1543"/>
                  </a:lnTo>
                  <a:lnTo>
                    <a:pt x="7677" y="1543"/>
                  </a:lnTo>
                </a:path>
              </a:pathLst>
            </a:custGeom>
            <a:solidFill>
              <a:srgbClr val="302F2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66" name="path"/>
            <p:cNvSpPr/>
            <p:nvPr/>
          </p:nvSpPr>
          <p:spPr>
            <a:xfrm>
              <a:off x="1112647" y="0"/>
              <a:ext cx="5839853" cy="2609582"/>
            </a:xfrm>
            <a:custGeom>
              <a:avLst/>
              <a:gdLst/>
              <a:ahLst/>
              <a:cxnLst/>
              <a:rect l="0" t="0" r="0" b="0"/>
              <a:pathLst>
                <a:path w="9196" h="4109">
                  <a:moveTo>
                    <a:pt x="7832" y="4109"/>
                  </a:moveTo>
                  <a:lnTo>
                    <a:pt x="7021" y="4109"/>
                  </a:lnTo>
                  <a:lnTo>
                    <a:pt x="8143" y="2399"/>
                  </a:lnTo>
                  <a:lnTo>
                    <a:pt x="0" y="2399"/>
                  </a:lnTo>
                  <a:lnTo>
                    <a:pt x="0" y="1709"/>
                  </a:lnTo>
                  <a:lnTo>
                    <a:pt x="8091" y="1709"/>
                  </a:lnTo>
                  <a:lnTo>
                    <a:pt x="6920" y="0"/>
                  </a:lnTo>
                  <a:lnTo>
                    <a:pt x="7832" y="0"/>
                  </a:lnTo>
                  <a:lnTo>
                    <a:pt x="9196" y="2082"/>
                  </a:lnTo>
                  <a:lnTo>
                    <a:pt x="7832" y="4109"/>
                  </a:lnTo>
                </a:path>
              </a:pathLst>
            </a:custGeom>
            <a:solidFill>
              <a:srgbClr val="80215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868" name="path"/>
            <p:cNvSpPr/>
            <p:nvPr/>
          </p:nvSpPr>
          <p:spPr>
            <a:xfrm>
              <a:off x="0" y="550024"/>
              <a:ext cx="4038599" cy="406907"/>
            </a:xfrm>
            <a:custGeom>
              <a:avLst/>
              <a:gdLst/>
              <a:ahLst/>
              <a:cxnLst/>
              <a:rect l="0" t="0" r="0" b="0"/>
              <a:pathLst>
                <a:path w="6359" h="640">
                  <a:moveTo>
                    <a:pt x="6359" y="640"/>
                  </a:moveTo>
                  <a:lnTo>
                    <a:pt x="0" y="640"/>
                  </a:lnTo>
                  <a:lnTo>
                    <a:pt x="0" y="0"/>
                  </a:lnTo>
                  <a:lnTo>
                    <a:pt x="6359" y="0"/>
                  </a:lnTo>
                  <a:lnTo>
                    <a:pt x="6359" y="640"/>
                  </a:lnTo>
                </a:path>
              </a:pathLst>
            </a:custGeom>
            <a:solidFill>
              <a:srgbClr val="302F2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870" name="textbox 870"/>
          <p:cNvSpPr/>
          <p:nvPr/>
        </p:nvSpPr>
        <p:spPr>
          <a:xfrm>
            <a:off x="7343105" y="2526347"/>
            <a:ext cx="3665854" cy="15519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9000"/>
              </a:lnSpc>
            </a:pPr>
            <a:endParaRPr lang="en-US" altLang="en-US" sz="100" dirty="0"/>
          </a:p>
          <a:p>
            <a:pPr marL="1061085" algn="l" rtl="0" eaLnBrk="0">
              <a:lnSpc>
                <a:spcPct val="79000"/>
              </a:lnSpc>
              <a:spcBef>
                <a:spcPts val="0"/>
              </a:spcBef>
            </a:pPr>
            <a:r>
              <a:rPr sz="7400" kern="0" spc="-10" dirty="0">
                <a:solidFill>
                  <a:srgbClr val="802157">
                    <a:alpha val="100000"/>
                  </a:srgbClr>
                </a:solidFill>
                <a:latin typeface="Segoe Print" panose="02000600000000000000"/>
                <a:ea typeface="Segoe Print" panose="02000600000000000000"/>
                <a:cs typeface="Segoe Print" panose="02000600000000000000"/>
              </a:rPr>
              <a:t>04</a:t>
            </a:r>
            <a:endParaRPr lang="en-US" altLang="en-US" sz="7400" dirty="0"/>
          </a:p>
          <a:p>
            <a:pPr algn="r" rtl="0" eaLnBrk="0">
              <a:lnSpc>
                <a:spcPct val="97000"/>
              </a:lnSpc>
              <a:spcBef>
                <a:spcPts val="420"/>
              </a:spcBef>
            </a:pPr>
            <a:r>
              <a:rPr sz="3900" kern="0" spc="-3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离散对数问题应用</a:t>
            </a:r>
            <a:endParaRPr lang="en-US" altLang="en-US" sz="3900" dirty="0"/>
          </a:p>
        </p:txBody>
      </p:sp>
      <p:pic>
        <p:nvPicPr>
          <p:cNvPr id="872" name="picture 8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10682160" y="283178"/>
            <a:ext cx="1128886" cy="112182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picture 8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876" name="picture 8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62000" y="0"/>
            <a:ext cx="11430000" cy="6858000"/>
          </a:xfrm>
          <a:prstGeom prst="rect">
            <a:avLst/>
          </a:prstGeom>
        </p:spPr>
      </p:pic>
      <p:sp>
        <p:nvSpPr>
          <p:cNvPr id="878" name="textbox 878"/>
          <p:cNvSpPr/>
          <p:nvPr/>
        </p:nvSpPr>
        <p:spPr>
          <a:xfrm>
            <a:off x="1331661" y="3116453"/>
            <a:ext cx="9592309" cy="21469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3000"/>
              </a:lnSpc>
            </a:pP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难解性。</a:t>
            </a:r>
            <a:endParaRPr lang="en-US" altLang="en-US" sz="2700" dirty="0"/>
          </a:p>
          <a:p>
            <a:pPr algn="l" rtl="0" eaLnBrk="0">
              <a:lnSpc>
                <a:spcPct val="119000"/>
              </a:lnSpc>
            </a:pPr>
            <a:endParaRPr lang="en-US" altLang="en-US" sz="1000" dirty="0"/>
          </a:p>
          <a:p>
            <a:pPr algn="l" rtl="0" eaLnBrk="0">
              <a:lnSpc>
                <a:spcPct val="120000"/>
              </a:lnSpc>
            </a:pPr>
            <a:endParaRPr lang="en-US" altLang="en-US" sz="1000" dirty="0"/>
          </a:p>
          <a:p>
            <a:pPr algn="l" rtl="0" eaLnBrk="0">
              <a:lnSpc>
                <a:spcPct val="113000"/>
              </a:lnSpc>
            </a:pPr>
            <a:endParaRPr lang="en-US" altLang="en-US" sz="600" dirty="0"/>
          </a:p>
          <a:p>
            <a:pPr marL="29845" indent="438150" algn="l" rtl="0" eaLnBrk="0">
              <a:lnSpc>
                <a:spcPct val="103000"/>
              </a:lnSpc>
              <a:spcBef>
                <a:spcPts val="5"/>
              </a:spcBef>
            </a:pPr>
            <a:r>
              <a:rPr sz="2700" kern="0" spc="6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该算法的目的是使两个用户能安全</a:t>
            </a:r>
            <a:r>
              <a:rPr sz="2700" kern="0" spc="5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地交换密钥</a:t>
            </a:r>
            <a:r>
              <a:rPr sz="2700" kern="0" spc="-2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5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sz="2700" kern="0" spc="-27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5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以便在后</a:t>
            </a: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 </a:t>
            </a:r>
            <a:r>
              <a:rPr sz="2700" kern="0" spc="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续的通信中用该密钥对消息加</a:t>
            </a:r>
            <a:r>
              <a:rPr sz="2700" kern="0" spc="-15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密</a:t>
            </a:r>
            <a:r>
              <a:rPr sz="2700" kern="0" spc="-31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</a:t>
            </a:r>
            <a:r>
              <a:rPr sz="2700" kern="0" spc="-3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该算法本身只限于进行密钥</a:t>
            </a: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-8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交换。</a:t>
            </a:r>
            <a:endParaRPr lang="en-US" altLang="en-US" sz="2700" dirty="0"/>
          </a:p>
        </p:txBody>
      </p:sp>
      <p:sp>
        <p:nvSpPr>
          <p:cNvPr id="880" name="textbox 880"/>
          <p:cNvSpPr/>
          <p:nvPr/>
        </p:nvSpPr>
        <p:spPr>
          <a:xfrm>
            <a:off x="749300" y="1511300"/>
            <a:ext cx="10174605" cy="15913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5790"/>
              </a:lnSpc>
            </a:pPr>
            <a:r>
              <a:rPr sz="4600" kern="0" spc="0" dirty="0">
                <a:solidFill>
                  <a:srgbClr val="604A7B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</a:t>
            </a:r>
            <a:r>
              <a:rPr sz="4600" kern="0" spc="820" dirty="0">
                <a:solidFill>
                  <a:srgbClr val="604A7B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600" b="1" kern="0" spc="0" baseline="12000" dirty="0">
                <a:solidFill>
                  <a:srgbClr val="7E0C6E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Diffie</a:t>
            </a:r>
            <a:r>
              <a:rPr sz="3600" b="1" kern="0" spc="290" baseline="12000" dirty="0">
                <a:solidFill>
                  <a:srgbClr val="7E0C6E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-</a:t>
            </a:r>
            <a:r>
              <a:rPr sz="3600" b="1" kern="0" spc="0" baseline="12000" dirty="0">
                <a:solidFill>
                  <a:srgbClr val="7E0C6E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Hellman</a:t>
            </a:r>
            <a:r>
              <a:rPr sz="3600" kern="0" spc="290" baseline="12000" dirty="0">
                <a:ln w="8717" cap="flat" cmpd="sng">
                  <a:solidFill>
                    <a:srgbClr val="7E0C6E">
                      <a:alpha val="100000"/>
                    </a:srgbClr>
                  </a:solidFill>
                  <a:prstDash val="solid"/>
                  <a:bevel/>
                </a:ln>
                <a:solidFill>
                  <a:srgbClr val="7E0C6E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介绍</a:t>
            </a:r>
            <a:endParaRPr lang="en-US" altLang="en-US" sz="3600" baseline="12000" dirty="0"/>
          </a:p>
          <a:p>
            <a:pPr marL="635000" indent="407670" algn="l" rtl="0" eaLnBrk="0">
              <a:lnSpc>
                <a:spcPct val="99000"/>
              </a:lnSpc>
              <a:spcBef>
                <a:spcPts val="120"/>
              </a:spcBef>
            </a:pP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Diffie</a:t>
            </a:r>
            <a:r>
              <a:rPr sz="2700" kern="0" spc="18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</a:t>
            </a: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Hellman</a:t>
            </a:r>
            <a:r>
              <a:rPr sz="2700" kern="0" spc="18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算法由</a:t>
            </a: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Whitfield</a:t>
            </a:r>
            <a:r>
              <a:rPr sz="2700" kern="0" spc="28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Diffie</a:t>
            </a:r>
            <a:r>
              <a:rPr sz="2700" kern="0" spc="30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18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和 </a:t>
            </a: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Martin</a:t>
            </a:r>
            <a:r>
              <a:rPr sz="2700" kern="0" spc="2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Hellman</a:t>
            </a:r>
            <a:r>
              <a:rPr sz="2700" kern="0" spc="2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18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提</a:t>
            </a: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出</a:t>
            </a:r>
            <a:r>
              <a:rPr sz="2700" kern="0" spc="-2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sz="2700" kern="0" spc="-3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该算法的安全性也是基于</a:t>
            </a:r>
            <a:r>
              <a:rPr sz="2700" kern="0" spc="-36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一般有限域上的离散对</a:t>
            </a:r>
            <a:r>
              <a:rPr sz="2700" kern="0" spc="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数问题的</a:t>
            </a:r>
            <a:endParaRPr lang="en-US" altLang="en-US" sz="2700" dirty="0"/>
          </a:p>
        </p:txBody>
      </p:sp>
      <p:grpSp>
        <p:nvGrpSpPr>
          <p:cNvPr id="64" name="group 64"/>
          <p:cNvGrpSpPr/>
          <p:nvPr/>
        </p:nvGrpSpPr>
        <p:grpSpPr>
          <a:xfrm rot="21600000">
            <a:off x="137160" y="139128"/>
            <a:ext cx="9308554" cy="625017"/>
            <a:chOff x="0" y="0"/>
            <a:chExt cx="9308554" cy="625017"/>
          </a:xfrm>
        </p:grpSpPr>
        <p:pic>
          <p:nvPicPr>
            <p:cNvPr id="882" name="picture 88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9308554" cy="625017"/>
            </a:xfrm>
            <a:prstGeom prst="rect">
              <a:avLst/>
            </a:prstGeom>
          </p:spPr>
        </p:pic>
        <p:sp>
          <p:nvSpPr>
            <p:cNvPr id="884" name="textbox 884"/>
            <p:cNvSpPr/>
            <p:nvPr/>
          </p:nvSpPr>
          <p:spPr>
            <a:xfrm>
              <a:off x="-12700" y="-12700"/>
              <a:ext cx="9334500" cy="6508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3000"/>
                </a:lnSpc>
              </a:pPr>
              <a:endParaRPr lang="en-US" altLang="en-US" sz="700" dirty="0"/>
            </a:p>
            <a:p>
              <a:pPr marL="1420495" algn="l" rtl="0" eaLnBrk="0">
                <a:lnSpc>
                  <a:spcPts val="3165"/>
                </a:lnSpc>
                <a:spcBef>
                  <a:spcPts val="0"/>
                </a:spcBef>
              </a:pPr>
              <a:r>
                <a:rPr sz="2300" kern="0" spc="150" dirty="0">
                  <a:solidFill>
                    <a:srgbClr val="FFFFFF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&gt;</a:t>
              </a:r>
              <a:r>
                <a:rPr sz="2300" b="1" kern="0" spc="1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离散对数问题的应用-</a:t>
              </a:r>
              <a:r>
                <a:rPr sz="2300" b="1" kern="0" spc="0" dirty="0">
                  <a:solidFill>
                    <a:srgbClr val="FFC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Diffie</a:t>
              </a:r>
              <a:r>
                <a:rPr sz="2300" b="1" kern="0" spc="150" dirty="0">
                  <a:solidFill>
                    <a:srgbClr val="FFC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-</a:t>
              </a:r>
              <a:r>
                <a:rPr sz="2300" b="1" kern="0" spc="0" dirty="0">
                  <a:solidFill>
                    <a:srgbClr val="FFC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Hellman</a:t>
              </a:r>
              <a:r>
                <a:rPr sz="2300" b="1" kern="0" spc="150" dirty="0">
                  <a:solidFill>
                    <a:srgbClr val="FFC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密钥交换协议</a:t>
              </a:r>
              <a:endParaRPr lang="en-US" altLang="en-US" sz="2300" dirty="0"/>
            </a:p>
          </p:txBody>
        </p:sp>
      </p:grpSp>
      <p:sp>
        <p:nvSpPr>
          <p:cNvPr id="886" name="rect"/>
          <p:cNvSpPr/>
          <p:nvPr/>
        </p:nvSpPr>
        <p:spPr>
          <a:xfrm>
            <a:off x="193675" y="862329"/>
            <a:ext cx="11803379" cy="7620"/>
          </a:xfrm>
          <a:prstGeom prst="rect">
            <a:avLst/>
          </a:pr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888" name="picture 8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661995" y="83184"/>
            <a:ext cx="2530004" cy="80200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picture 8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892" name="picture 8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326136" y="0"/>
            <a:ext cx="11865864" cy="6858000"/>
          </a:xfrm>
          <a:prstGeom prst="rect">
            <a:avLst/>
          </a:prstGeom>
        </p:spPr>
      </p:pic>
      <p:pic>
        <p:nvPicPr>
          <p:cNvPr id="894" name="picture 8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166359" y="1202055"/>
            <a:ext cx="6871334" cy="5257164"/>
          </a:xfrm>
          <a:prstGeom prst="rect">
            <a:avLst/>
          </a:prstGeom>
        </p:spPr>
      </p:pic>
      <p:sp>
        <p:nvSpPr>
          <p:cNvPr id="896" name="textbox 896"/>
          <p:cNvSpPr/>
          <p:nvPr/>
        </p:nvSpPr>
        <p:spPr>
          <a:xfrm>
            <a:off x="313436" y="1282700"/>
            <a:ext cx="5247640" cy="45897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6120"/>
              </a:lnSpc>
            </a:pPr>
            <a:r>
              <a:rPr sz="4600" kern="0" spc="100" dirty="0">
                <a:solidFill>
                  <a:srgbClr val="604A7B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</a:t>
            </a:r>
            <a:r>
              <a:rPr sz="4600" kern="0" spc="100" dirty="0">
                <a:solidFill>
                  <a:srgbClr val="604A7B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600" kern="0" spc="100" baseline="22000" dirty="0">
                <a:ln w="8717" cap="flat" cmpd="sng">
                  <a:solidFill>
                    <a:srgbClr val="7E0C6E">
                      <a:alpha val="100000"/>
                    </a:srgbClr>
                  </a:solidFill>
                  <a:prstDash val="solid"/>
                  <a:bevel/>
                </a:ln>
                <a:solidFill>
                  <a:srgbClr val="7E0C6E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通俗解释</a:t>
            </a:r>
            <a:endParaRPr lang="en-US" altLang="en-US" sz="3600" baseline="22000" dirty="0"/>
          </a:p>
          <a:p>
            <a:pPr algn="l" rtl="0" eaLnBrk="0">
              <a:lnSpc>
                <a:spcPct val="110000"/>
              </a:lnSpc>
            </a:pPr>
            <a:endParaRPr lang="en-US" altLang="en-US" sz="1000" dirty="0"/>
          </a:p>
          <a:p>
            <a:pPr algn="l" rtl="0" eaLnBrk="0">
              <a:lnSpc>
                <a:spcPct val="111000"/>
              </a:lnSpc>
            </a:pPr>
            <a:endParaRPr lang="en-US" altLang="en-US" sz="1000" dirty="0"/>
          </a:p>
          <a:p>
            <a:pPr marL="539750" algn="l" rtl="0" eaLnBrk="0">
              <a:lnSpc>
                <a:spcPts val="2730"/>
              </a:lnSpc>
              <a:spcBef>
                <a:spcPts val="605"/>
              </a:spcBef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Alice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Bob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分别保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留自己的私钥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X1</a:t>
            </a:r>
            <a:r>
              <a:rPr sz="2000" kern="0" spc="-3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X2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lang="en-US" altLang="en-US" sz="2000" dirty="0"/>
          </a:p>
          <a:p>
            <a:pPr algn="l" rtl="0" eaLnBrk="0">
              <a:lnSpc>
                <a:spcPct val="151000"/>
              </a:lnSpc>
            </a:pPr>
            <a:endParaRPr lang="en-US" altLang="en-US" sz="1000" dirty="0"/>
          </a:p>
          <a:p>
            <a:pPr algn="r" rtl="0" eaLnBrk="0">
              <a:lnSpc>
                <a:spcPct val="95000"/>
              </a:lnSpc>
              <a:spcBef>
                <a:spcPts val="605"/>
              </a:spcBef>
            </a:pP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通过自己的私钥计算得出在信道上</a:t>
            </a:r>
            <a:r>
              <a:rPr sz="2000" kern="0" spc="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流通的</a:t>
            </a:r>
            <a:endParaRPr lang="en-US" altLang="en-US" sz="2000" dirty="0"/>
          </a:p>
          <a:p>
            <a:pPr algn="l" rtl="0" eaLnBrk="0">
              <a:lnSpc>
                <a:spcPct val="160000"/>
              </a:lnSpc>
            </a:pPr>
            <a:endParaRPr lang="en-US" altLang="en-US" sz="1000" dirty="0"/>
          </a:p>
          <a:p>
            <a:pPr algn="r" rtl="0" eaLnBrk="0">
              <a:lnSpc>
                <a:spcPct val="92000"/>
              </a:lnSpc>
              <a:spcBef>
                <a:spcPts val="605"/>
              </a:spcBef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Y1</a:t>
            </a:r>
            <a:r>
              <a:rPr sz="2000" kern="0" spc="-3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Y2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Y1,Y2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在信道上公开</a:t>
            </a:r>
            <a:r>
              <a:rPr sz="2000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），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A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lice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endParaRPr lang="en-US" altLang="en-US" sz="2000" dirty="0"/>
          </a:p>
          <a:p>
            <a:pPr algn="l" rtl="0" eaLnBrk="0">
              <a:lnSpc>
                <a:spcPct val="136000"/>
              </a:lnSpc>
            </a:pPr>
            <a:endParaRPr lang="en-US" altLang="en-US" sz="1000" dirty="0"/>
          </a:p>
          <a:p>
            <a:pPr algn="r" rtl="0" eaLnBrk="0">
              <a:lnSpc>
                <a:spcPts val="2730"/>
              </a:lnSpc>
              <a:spcBef>
                <a:spcPts val="605"/>
              </a:spcBef>
            </a:pP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Bob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在收到来自对方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Y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后再一次通过自己</a:t>
            </a:r>
            <a:endParaRPr lang="en-US" altLang="en-US" sz="2000" dirty="0"/>
          </a:p>
          <a:p>
            <a:pPr algn="l" rtl="0" eaLnBrk="0">
              <a:lnSpc>
                <a:spcPct val="151000"/>
              </a:lnSpc>
            </a:pPr>
            <a:endParaRPr lang="en-US" altLang="en-US" sz="1000" dirty="0"/>
          </a:p>
          <a:p>
            <a:pPr algn="r" rtl="0" eaLnBrk="0">
              <a:lnSpc>
                <a:spcPct val="92000"/>
              </a:lnSpc>
              <a:spcBef>
                <a:spcPts val="610"/>
              </a:spcBef>
            </a:pP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的私钥计算得出双方共享的秘钥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Key</a:t>
            </a:r>
            <a:r>
              <a:rPr sz="2000" kern="0" spc="-1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，可</a:t>
            </a:r>
            <a:endParaRPr lang="en-US" altLang="en-US" sz="2000" dirty="0"/>
          </a:p>
          <a:p>
            <a:pPr algn="l" rtl="0" eaLnBrk="0">
              <a:lnSpc>
                <a:spcPct val="166000"/>
              </a:lnSpc>
            </a:pPr>
            <a:endParaRPr lang="en-US" altLang="en-US" sz="1000" dirty="0"/>
          </a:p>
          <a:p>
            <a:pPr algn="l" rtl="0" eaLnBrk="0">
              <a:lnSpc>
                <a:spcPct val="100000"/>
              </a:lnSpc>
            </a:pPr>
            <a:endParaRPr lang="en-US" altLang="en-US" sz="500" dirty="0"/>
          </a:p>
          <a:p>
            <a:pPr marL="578485" algn="l" rtl="0" eaLnBrk="0">
              <a:lnSpc>
                <a:spcPct val="92000"/>
              </a:lnSpc>
            </a:pP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以证明双方计算得到的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Key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将是相等的</a:t>
            </a:r>
            <a:endParaRPr lang="en-US" altLang="en-US" sz="2000" dirty="0"/>
          </a:p>
        </p:txBody>
      </p:sp>
      <p:grpSp>
        <p:nvGrpSpPr>
          <p:cNvPr id="66" name="group 66"/>
          <p:cNvGrpSpPr/>
          <p:nvPr/>
        </p:nvGrpSpPr>
        <p:grpSpPr>
          <a:xfrm rot="21600000">
            <a:off x="137160" y="139128"/>
            <a:ext cx="9308554" cy="625017"/>
            <a:chOff x="0" y="0"/>
            <a:chExt cx="9308554" cy="625017"/>
          </a:xfrm>
        </p:grpSpPr>
        <p:pic>
          <p:nvPicPr>
            <p:cNvPr id="898" name="picture 89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9308554" cy="625017"/>
            </a:xfrm>
            <a:prstGeom prst="rect">
              <a:avLst/>
            </a:prstGeom>
          </p:spPr>
        </p:pic>
        <p:sp>
          <p:nvSpPr>
            <p:cNvPr id="900" name="textbox 900"/>
            <p:cNvSpPr/>
            <p:nvPr/>
          </p:nvSpPr>
          <p:spPr>
            <a:xfrm>
              <a:off x="-12700" y="-12700"/>
              <a:ext cx="9334500" cy="6508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3000"/>
                </a:lnSpc>
              </a:pPr>
              <a:endParaRPr lang="en-US" altLang="en-US" sz="700" dirty="0"/>
            </a:p>
            <a:p>
              <a:pPr marL="1420495" algn="l" rtl="0" eaLnBrk="0">
                <a:lnSpc>
                  <a:spcPts val="3165"/>
                </a:lnSpc>
                <a:spcBef>
                  <a:spcPts val="0"/>
                </a:spcBef>
              </a:pPr>
              <a:r>
                <a:rPr sz="2300" kern="0" spc="150" dirty="0">
                  <a:solidFill>
                    <a:srgbClr val="FFFFFF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&gt;</a:t>
              </a:r>
              <a:r>
                <a:rPr sz="2300" b="1" kern="0" spc="1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离散对数问题的应用-</a:t>
              </a:r>
              <a:r>
                <a:rPr sz="2300" b="1" kern="0" spc="0" dirty="0">
                  <a:solidFill>
                    <a:srgbClr val="FFC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Diffie</a:t>
              </a:r>
              <a:r>
                <a:rPr sz="2300" b="1" kern="0" spc="150" dirty="0">
                  <a:solidFill>
                    <a:srgbClr val="FFC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-</a:t>
              </a:r>
              <a:r>
                <a:rPr sz="2300" b="1" kern="0" spc="0" dirty="0">
                  <a:solidFill>
                    <a:srgbClr val="FFC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Hellman</a:t>
              </a:r>
              <a:r>
                <a:rPr sz="2300" b="1" kern="0" spc="150" dirty="0">
                  <a:solidFill>
                    <a:srgbClr val="FFC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密钥交换协议</a:t>
              </a:r>
              <a:endParaRPr lang="en-US" altLang="en-US" sz="2300" dirty="0"/>
            </a:p>
          </p:txBody>
        </p:sp>
      </p:grpSp>
      <p:sp>
        <p:nvSpPr>
          <p:cNvPr id="902" name="rect"/>
          <p:cNvSpPr/>
          <p:nvPr/>
        </p:nvSpPr>
        <p:spPr>
          <a:xfrm>
            <a:off x="193675" y="862329"/>
            <a:ext cx="11803379" cy="7620"/>
          </a:xfrm>
          <a:prstGeom prst="rect">
            <a:avLst/>
          </a:pr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04" name="picture 9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661995" y="83184"/>
            <a:ext cx="2530004" cy="80200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picture 9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908" name="picture 9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53924" y="0"/>
            <a:ext cx="12038076" cy="6858000"/>
          </a:xfrm>
          <a:prstGeom prst="rect">
            <a:avLst/>
          </a:prstGeom>
        </p:spPr>
      </p:pic>
      <p:pic>
        <p:nvPicPr>
          <p:cNvPr id="910" name="picture 9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33400" y="1295400"/>
            <a:ext cx="6418834" cy="4800600"/>
          </a:xfrm>
          <a:prstGeom prst="rect">
            <a:avLst/>
          </a:prstGeom>
        </p:spPr>
      </p:pic>
      <p:grpSp>
        <p:nvGrpSpPr>
          <p:cNvPr id="68" name="group 68"/>
          <p:cNvGrpSpPr/>
          <p:nvPr/>
        </p:nvGrpSpPr>
        <p:grpSpPr>
          <a:xfrm rot="21600000">
            <a:off x="137160" y="139128"/>
            <a:ext cx="9308554" cy="625017"/>
            <a:chOff x="0" y="0"/>
            <a:chExt cx="9308554" cy="625017"/>
          </a:xfrm>
        </p:grpSpPr>
        <p:pic>
          <p:nvPicPr>
            <p:cNvPr id="912" name="picture 9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9308554" cy="625017"/>
            </a:xfrm>
            <a:prstGeom prst="rect">
              <a:avLst/>
            </a:prstGeom>
          </p:spPr>
        </p:pic>
        <p:sp>
          <p:nvSpPr>
            <p:cNvPr id="914" name="textbox 914"/>
            <p:cNvSpPr/>
            <p:nvPr/>
          </p:nvSpPr>
          <p:spPr>
            <a:xfrm>
              <a:off x="-12700" y="-12700"/>
              <a:ext cx="9334500" cy="65087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3000"/>
                </a:lnSpc>
              </a:pPr>
              <a:endParaRPr lang="en-US" altLang="en-US" sz="700" dirty="0"/>
            </a:p>
            <a:p>
              <a:pPr marL="1420495" algn="l" rtl="0" eaLnBrk="0">
                <a:lnSpc>
                  <a:spcPts val="3165"/>
                </a:lnSpc>
                <a:spcBef>
                  <a:spcPts val="0"/>
                </a:spcBef>
              </a:pPr>
              <a:r>
                <a:rPr sz="2300" kern="0" spc="150" dirty="0">
                  <a:solidFill>
                    <a:srgbClr val="FFFFFF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&gt;</a:t>
              </a:r>
              <a:r>
                <a:rPr sz="2300" b="1" kern="0" spc="15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离散对数问题的应用-</a:t>
              </a:r>
              <a:r>
                <a:rPr sz="2300" b="1" kern="0" spc="0" dirty="0">
                  <a:solidFill>
                    <a:srgbClr val="FFC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Diffie</a:t>
              </a:r>
              <a:r>
                <a:rPr sz="2300" b="1" kern="0" spc="150" dirty="0">
                  <a:solidFill>
                    <a:srgbClr val="FFC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-</a:t>
              </a:r>
              <a:r>
                <a:rPr sz="2300" b="1" kern="0" spc="0" dirty="0">
                  <a:solidFill>
                    <a:srgbClr val="FFC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Hellman</a:t>
              </a:r>
              <a:r>
                <a:rPr sz="2300" b="1" kern="0" spc="150" dirty="0">
                  <a:solidFill>
                    <a:srgbClr val="FFC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密钥交换协议</a:t>
              </a:r>
              <a:endParaRPr lang="en-US" altLang="en-US" sz="2300" dirty="0"/>
            </a:p>
          </p:txBody>
        </p:sp>
      </p:grpSp>
      <p:sp>
        <p:nvSpPr>
          <p:cNvPr id="916" name="textbox 916"/>
          <p:cNvSpPr/>
          <p:nvPr/>
        </p:nvSpPr>
        <p:spPr>
          <a:xfrm>
            <a:off x="8594564" y="3158731"/>
            <a:ext cx="3472815" cy="14878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46000"/>
              </a:lnSpc>
            </a:pPr>
            <a:endParaRPr lang="en-US" altLang="en-US" sz="100" dirty="0"/>
          </a:p>
          <a:p>
            <a:pPr marL="12700" indent="10795" algn="l" rtl="0" eaLnBrk="0">
              <a:lnSpc>
                <a:spcPct val="107000"/>
              </a:lnSpc>
            </a:pPr>
            <a:r>
              <a:rPr sz="1500" kern="0" spc="8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计算离散对数是困难的我们可以知道</a:t>
            </a:r>
            <a:r>
              <a:rPr sz="1500" kern="0" spc="-9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1500" kern="0" spc="8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sz="15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1500" kern="0" spc="5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获取</a:t>
            </a:r>
            <a:r>
              <a:rPr sz="1500" kern="0" spc="0" dirty="0">
                <a:solidFill>
                  <a:srgbClr val="7E0C6E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1100" kern="0" spc="0" dirty="0">
                <a:solidFill>
                  <a:srgbClr val="7E0C6E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B</a:t>
            </a:r>
            <a:r>
              <a:rPr sz="1500" kern="0" spc="5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是困难的</a:t>
            </a:r>
            <a:r>
              <a:rPr sz="1500" kern="0" spc="-1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1500" kern="0" spc="5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 因此</a:t>
            </a:r>
            <a:r>
              <a:rPr sz="1500" kern="0" spc="-1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1500" kern="0" spc="5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sz="1500" kern="0" spc="-21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1500" kern="0" spc="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在离散对数</a:t>
            </a:r>
            <a:r>
              <a:rPr sz="15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  </a:t>
            </a:r>
            <a:r>
              <a:rPr sz="1500" kern="0" spc="10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困难的假定前提下</a:t>
            </a:r>
            <a:r>
              <a:rPr sz="1500" kern="0" spc="-10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1500" kern="0" spc="10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sz="1500" kern="0" spc="-19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15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Diffie</a:t>
            </a:r>
            <a:r>
              <a:rPr sz="1500" kern="0" spc="10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-</a:t>
            </a:r>
            <a:r>
              <a:rPr sz="15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Hellman</a:t>
            </a:r>
            <a:r>
              <a:rPr sz="1500" kern="0" spc="10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密</a:t>
            </a:r>
            <a:r>
              <a:rPr sz="15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 </a:t>
            </a:r>
            <a:r>
              <a:rPr sz="1500" kern="0" spc="7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钥交换协议被认为是安全的</a:t>
            </a:r>
            <a:r>
              <a:rPr sz="1500" kern="0" spc="-1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1500" kern="0" spc="7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sz="1500" kern="0" spc="-15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1500" kern="0" spc="7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双</a:t>
            </a:r>
            <a:r>
              <a:rPr sz="1500" kern="0" spc="6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方能够</a:t>
            </a:r>
            <a:r>
              <a:rPr sz="15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1500" kern="0" spc="6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通过不在信道发布自己的“</a:t>
            </a:r>
            <a:r>
              <a:rPr sz="1500" kern="0" spc="-1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1500" kern="0" spc="6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私钥</a:t>
            </a:r>
            <a:r>
              <a:rPr sz="1500" kern="0" spc="-19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1500" kern="0" spc="6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”</a:t>
            </a:r>
            <a:r>
              <a:rPr sz="1500" kern="0" spc="-18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1500" kern="0" spc="6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的方</a:t>
            </a:r>
            <a:r>
              <a:rPr sz="15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1500" kern="0" spc="8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式两方密钥的交换。</a:t>
            </a:r>
            <a:endParaRPr lang="en-US" altLang="en-US" sz="1500" dirty="0"/>
          </a:p>
        </p:txBody>
      </p:sp>
      <p:sp>
        <p:nvSpPr>
          <p:cNvPr id="918" name="rect"/>
          <p:cNvSpPr/>
          <p:nvPr/>
        </p:nvSpPr>
        <p:spPr>
          <a:xfrm>
            <a:off x="193675" y="862329"/>
            <a:ext cx="11803379" cy="7620"/>
          </a:xfrm>
          <a:prstGeom prst="rect">
            <a:avLst/>
          </a:pr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20" name="picture 9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661995" y="83184"/>
            <a:ext cx="2530004" cy="802005"/>
          </a:xfrm>
          <a:prstGeom prst="rect">
            <a:avLst/>
          </a:prstGeom>
        </p:spPr>
      </p:pic>
      <p:sp>
        <p:nvSpPr>
          <p:cNvPr id="922" name="textbox 922"/>
          <p:cNvSpPr/>
          <p:nvPr/>
        </p:nvSpPr>
        <p:spPr>
          <a:xfrm>
            <a:off x="10532795" y="1032764"/>
            <a:ext cx="1656714" cy="7391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5615"/>
              </a:lnSpc>
            </a:pPr>
            <a:r>
              <a:rPr sz="3600" kern="0" spc="120" baseline="10000" dirty="0">
                <a:ln w="8717" cap="flat" cmpd="sng">
                  <a:solidFill>
                    <a:srgbClr val="7E0C6E">
                      <a:alpha val="100000"/>
                    </a:srgbClr>
                  </a:solidFill>
                  <a:prstDash val="solid"/>
                  <a:bevel/>
                </a:ln>
                <a:solidFill>
                  <a:srgbClr val="7E0C6E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算法描述</a:t>
            </a:r>
            <a:r>
              <a:rPr sz="2300" kern="0" spc="430" dirty="0">
                <a:solidFill>
                  <a:srgbClr val="7E0C6E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4600" kern="0" spc="120" dirty="0">
                <a:solidFill>
                  <a:srgbClr val="604A7B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</a:t>
            </a:r>
            <a:endParaRPr lang="en-US" altLang="en-US" sz="4600" dirty="0"/>
          </a:p>
        </p:txBody>
      </p:sp>
      <p:sp>
        <p:nvSpPr>
          <p:cNvPr id="924" name="textbox 924"/>
          <p:cNvSpPr/>
          <p:nvPr/>
        </p:nvSpPr>
        <p:spPr>
          <a:xfrm>
            <a:off x="7031436" y="2358085"/>
            <a:ext cx="1507489" cy="3035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1000"/>
              </a:lnSpc>
            </a:pPr>
            <a:r>
              <a:rPr sz="2000" kern="0" spc="-6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密钥计算过程</a:t>
            </a:r>
            <a:endParaRPr lang="en-US" altLang="en-US" sz="2000" dirty="0"/>
          </a:p>
        </p:txBody>
      </p:sp>
      <p:sp>
        <p:nvSpPr>
          <p:cNvPr id="926" name="textbox 926"/>
          <p:cNvSpPr/>
          <p:nvPr/>
        </p:nvSpPr>
        <p:spPr>
          <a:xfrm>
            <a:off x="7087481" y="4667212"/>
            <a:ext cx="1507489" cy="3155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2000" kern="0" spc="-6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密钥相等证明</a:t>
            </a:r>
            <a:endParaRPr lang="en-US" altLang="en-US" sz="2000" dirty="0"/>
          </a:p>
        </p:txBody>
      </p:sp>
      <p:pic>
        <p:nvPicPr>
          <p:cNvPr id="928" name="picture 9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7186459" y="3696804"/>
            <a:ext cx="1358265" cy="1777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152400" y="98425"/>
            <a:ext cx="12024360" cy="771525"/>
            <a:chOff x="240" y="155"/>
            <a:chExt cx="18936" cy="1215"/>
          </a:xfrm>
        </p:grpSpPr>
        <p:sp>
          <p:nvSpPr>
            <p:cNvPr id="3" name="object 3"/>
            <p:cNvSpPr/>
            <p:nvPr/>
          </p:nvSpPr>
          <p:spPr>
            <a:xfrm>
              <a:off x="305" y="1358"/>
              <a:ext cx="18588" cy="12"/>
            </a:xfrm>
            <a:custGeom>
              <a:avLst/>
              <a:gdLst/>
              <a:ahLst/>
              <a:cxnLst/>
              <a:rect l="l" t="t" r="r" b="b"/>
              <a:pathLst>
                <a:path w="11803380" h="7619">
                  <a:moveTo>
                    <a:pt x="11803380" y="7620"/>
                  </a:moveTo>
                  <a:lnTo>
                    <a:pt x="0" y="7620"/>
                  </a:lnTo>
                  <a:lnTo>
                    <a:pt x="0" y="0"/>
                  </a:lnTo>
                  <a:lnTo>
                    <a:pt x="11803380" y="0"/>
                  </a:lnTo>
                  <a:lnTo>
                    <a:pt x="11803380" y="762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grpSp>
          <p:nvGrpSpPr>
            <p:cNvPr id="9" name="组合 8"/>
            <p:cNvGrpSpPr/>
            <p:nvPr/>
          </p:nvGrpSpPr>
          <p:grpSpPr>
            <a:xfrm>
              <a:off x="240" y="155"/>
              <a:ext cx="18936" cy="1215"/>
              <a:chOff x="231775" y="161845"/>
              <a:chExt cx="12024609" cy="771220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231775" y="217761"/>
                <a:ext cx="9278266" cy="594306"/>
                <a:chOff x="231775" y="217761"/>
                <a:chExt cx="9278266" cy="594306"/>
              </a:xfrm>
            </p:grpSpPr>
            <p:pic>
              <p:nvPicPr>
                <p:cNvPr id="11" name="图形 9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775" y="217761"/>
                  <a:ext cx="9278266" cy="594306"/>
                </a:xfrm>
                <a:prstGeom prst="rect">
                  <a:avLst/>
                </a:prstGeom>
              </p:spPr>
            </p:pic>
            <p:sp>
              <p:nvSpPr>
                <p:cNvPr id="12" name="文本框 11"/>
                <p:cNvSpPr txBox="1"/>
                <p:nvPr/>
              </p:nvSpPr>
              <p:spPr>
                <a:xfrm>
                  <a:off x="1507739" y="290380"/>
                  <a:ext cx="6525580" cy="4601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anose="05000000000000000000" pitchFamily="2" charset="2"/>
                    <a:buChar char="Ø"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cs"/>
                    </a:rPr>
                    <a:t>分工安排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pic>
            <p:nvPicPr>
              <p:cNvPr id="13" name="图形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756806" y="161845"/>
                <a:ext cx="2499578" cy="771220"/>
              </a:xfrm>
              <a:prstGeom prst="rect">
                <a:avLst/>
              </a:prstGeom>
            </p:spPr>
          </p:pic>
        </p:grpSp>
      </p:grp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08905" y="0"/>
            <a:ext cx="698309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1209" y="1579422"/>
            <a:ext cx="10769582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展示：黄贝杰、刘昌浩、苏浩天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7E0C6E"/>
              </a:solidFill>
              <a:effectLst/>
              <a:uLnTx/>
              <a:uFillTx/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文献查询：赵淮佳、杨胜麟、刘昌浩、米建</a:t>
            </a:r>
            <a:r>
              <a:rPr lang="zh-CN" altLang="en-US" sz="320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  <a:sym typeface="+mn-ea"/>
              </a:rPr>
              <a:t>伯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、李昕杨、宋常秀、曹瑜、</a:t>
            </a:r>
            <a:r>
              <a:rPr lang="zh-CN" altLang="en-US" sz="320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  <a:sym typeface="+mn-ea"/>
              </a:rPr>
              <a:t>罗劲、廖远菁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E0C6E"/>
              </a:solidFill>
              <a:effectLst/>
              <a:uLnTx/>
              <a:uFillTx/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PPT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汉仪大宋简" panose="02010600000101010101" pitchFamily="49" charset="-122"/>
                <a:ea typeface="汉仪大宋简" panose="02010600000101010101" pitchFamily="49" charset="-122"/>
                <a:cs typeface="Times New Roman" panose="02020603050405020304" pitchFamily="18" charset="0"/>
              </a:rPr>
              <a:t>制作：陈育全、罗劲、廖远菁、杨胜麟、刘昌浩、米建波、李昕杨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E0C6E"/>
              </a:solidFill>
              <a:effectLst/>
              <a:uLnTx/>
              <a:uFillTx/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7E0C6E"/>
              </a:solidFill>
              <a:effectLst/>
              <a:uLnTx/>
              <a:uFillTx/>
              <a:latin typeface="汉仪大宋简" panose="02010600000101010101" pitchFamily="49" charset="-122"/>
              <a:ea typeface="汉仪大宋简" panose="0201060000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picture 9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932" name="picture 9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62000" y="0"/>
            <a:ext cx="11430000" cy="6858000"/>
          </a:xfrm>
          <a:prstGeom prst="rect">
            <a:avLst/>
          </a:prstGeom>
        </p:spPr>
      </p:pic>
      <p:sp>
        <p:nvSpPr>
          <p:cNvPr id="934" name="textbox 934"/>
          <p:cNvSpPr/>
          <p:nvPr/>
        </p:nvSpPr>
        <p:spPr>
          <a:xfrm>
            <a:off x="749300" y="1511300"/>
            <a:ext cx="10328275" cy="36728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5800"/>
              </a:lnSpc>
            </a:pPr>
            <a:r>
              <a:rPr sz="4600" kern="0" spc="120" dirty="0">
                <a:solidFill>
                  <a:srgbClr val="604A7B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</a:t>
            </a:r>
            <a:r>
              <a:rPr sz="4600" kern="0" spc="910" dirty="0">
                <a:solidFill>
                  <a:srgbClr val="604A7B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2300" kern="0" spc="120" dirty="0">
                <a:ln w="8717" cap="flat" cmpd="sng">
                  <a:solidFill>
                    <a:srgbClr val="7E0C6E">
                      <a:alpha val="100000"/>
                    </a:srgbClr>
                  </a:solidFill>
                  <a:prstDash val="solid"/>
                  <a:bevel/>
                </a:ln>
                <a:solidFill>
                  <a:srgbClr val="7E0C6E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基于离散对数问题的零知识证明协议</a:t>
            </a:r>
            <a:endParaRPr lang="en-US" altLang="en-US" sz="2300" dirty="0"/>
          </a:p>
          <a:p>
            <a:pPr marL="593725" indent="462280" algn="l" rtl="0" eaLnBrk="0">
              <a:lnSpc>
                <a:spcPct val="99000"/>
              </a:lnSpc>
              <a:spcBef>
                <a:spcPts val="165"/>
              </a:spcBef>
            </a:pPr>
            <a:r>
              <a:rPr sz="3200" kern="0" spc="-1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零知识证明协议指的是</a:t>
            </a:r>
            <a:r>
              <a:rPr sz="3200" kern="0" spc="-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证明者能够在不向验证者提    </a:t>
            </a:r>
            <a:r>
              <a:rPr sz="3200" kern="0" spc="-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供任何有用的信息的情况下，</a:t>
            </a:r>
            <a:r>
              <a:rPr sz="3200" kern="0" spc="-48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3200" kern="0" spc="-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使验</a:t>
            </a:r>
            <a:r>
              <a:rPr sz="3200" kern="0" spc="-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证者相信某个论断是</a:t>
            </a:r>
            <a:r>
              <a:rPr sz="32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3200" kern="0" spc="-7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正确的。</a:t>
            </a:r>
            <a:endParaRPr lang="en-US" altLang="en-US" sz="3200" dirty="0"/>
          </a:p>
          <a:p>
            <a:pPr marL="604520" indent="445770" algn="l" rtl="0" eaLnBrk="0">
              <a:lnSpc>
                <a:spcPct val="98000"/>
              </a:lnSpc>
              <a:spcBef>
                <a:spcPts val="60"/>
              </a:spcBef>
            </a:pPr>
            <a:r>
              <a:rPr sz="3200" kern="0" spc="-1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证明者向验证者证明并使其相信自</a:t>
            </a:r>
            <a:r>
              <a:rPr sz="3200" kern="0" spc="-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己知道或拥有某    </a:t>
            </a:r>
            <a:r>
              <a:rPr sz="3200" kern="0" spc="-5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一</a:t>
            </a:r>
            <a:r>
              <a:rPr sz="3200" kern="0" spc="-19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3200" kern="0" spc="-5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消息，</a:t>
            </a:r>
            <a:r>
              <a:rPr sz="3200" kern="0" spc="-5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3200" kern="0" spc="-5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但证明过程不能向验证者泄漏任何关于被证明</a:t>
            </a:r>
            <a:r>
              <a:rPr sz="32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3200" kern="0" spc="-6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消息的信息。</a:t>
            </a:r>
            <a:endParaRPr lang="en-US" altLang="en-US" sz="3200" dirty="0"/>
          </a:p>
        </p:txBody>
      </p:sp>
      <p:grpSp>
        <p:nvGrpSpPr>
          <p:cNvPr id="70" name="group 70"/>
          <p:cNvGrpSpPr/>
          <p:nvPr/>
        </p:nvGrpSpPr>
        <p:grpSpPr>
          <a:xfrm rot="21600000">
            <a:off x="137160" y="139128"/>
            <a:ext cx="9308554" cy="625017"/>
            <a:chOff x="0" y="0"/>
            <a:chExt cx="9308554" cy="625017"/>
          </a:xfrm>
        </p:grpSpPr>
        <p:pic>
          <p:nvPicPr>
            <p:cNvPr id="936" name="picture 9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9308554" cy="625017"/>
            </a:xfrm>
            <a:prstGeom prst="rect">
              <a:avLst/>
            </a:prstGeom>
          </p:spPr>
        </p:pic>
        <p:sp>
          <p:nvSpPr>
            <p:cNvPr id="938" name="textbox 938"/>
            <p:cNvSpPr/>
            <p:nvPr/>
          </p:nvSpPr>
          <p:spPr>
            <a:xfrm>
              <a:off x="-12700" y="-12700"/>
              <a:ext cx="9334500" cy="67818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marL="1420495" algn="l" rtl="0" eaLnBrk="0">
                <a:lnSpc>
                  <a:spcPts val="2875"/>
                </a:lnSpc>
                <a:spcBef>
                  <a:spcPts val="5"/>
                </a:spcBef>
              </a:pPr>
              <a:r>
                <a:rPr sz="2300" kern="0" spc="110" dirty="0">
                  <a:solidFill>
                    <a:srgbClr val="FFFFFF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&gt;</a:t>
              </a:r>
              <a:r>
                <a:rPr sz="2300" b="1" kern="0" spc="11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离散对数问题的应用-</a:t>
              </a:r>
              <a:r>
                <a:rPr sz="2300" b="1" kern="0" spc="110" dirty="0">
                  <a:solidFill>
                    <a:srgbClr val="FFC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离散对数问题的零知识证明协议</a:t>
              </a:r>
              <a:endParaRPr lang="en-US" altLang="en-US" sz="2300" dirty="0"/>
            </a:p>
          </p:txBody>
        </p:sp>
      </p:grpSp>
      <p:sp>
        <p:nvSpPr>
          <p:cNvPr id="940" name="rect"/>
          <p:cNvSpPr/>
          <p:nvPr/>
        </p:nvSpPr>
        <p:spPr>
          <a:xfrm>
            <a:off x="193675" y="862329"/>
            <a:ext cx="11803379" cy="7620"/>
          </a:xfrm>
          <a:prstGeom prst="rect">
            <a:avLst/>
          </a:pr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42" name="picture 9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9661995" y="83184"/>
            <a:ext cx="2530004" cy="80200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picture 9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946" name="path"/>
          <p:cNvSpPr/>
          <p:nvPr/>
        </p:nvSpPr>
        <p:spPr>
          <a:xfrm>
            <a:off x="193675" y="862329"/>
            <a:ext cx="11803379" cy="7620"/>
          </a:xfrm>
          <a:custGeom>
            <a:avLst/>
            <a:gdLst/>
            <a:ahLst/>
            <a:cxnLst/>
            <a:rect l="0" t="0" r="0" b="0"/>
            <a:pathLst>
              <a:path w="18587" h="12">
                <a:moveTo>
                  <a:pt x="18587" y="12"/>
                </a:moveTo>
                <a:lnTo>
                  <a:pt x="0" y="12"/>
                </a:lnTo>
                <a:lnTo>
                  <a:pt x="0" y="0"/>
                </a:lnTo>
                <a:lnTo>
                  <a:pt x="18587" y="0"/>
                </a:lnTo>
                <a:lnTo>
                  <a:pt x="18587" y="12"/>
                </a:lnTo>
              </a:path>
            </a:pathLst>
          </a:cu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48" name="picture 9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7160" y="0"/>
            <a:ext cx="12054840" cy="6858000"/>
          </a:xfrm>
          <a:prstGeom prst="rect">
            <a:avLst/>
          </a:prstGeom>
        </p:spPr>
      </p:pic>
      <p:sp>
        <p:nvSpPr>
          <p:cNvPr id="950" name="textbox 950"/>
          <p:cNvSpPr/>
          <p:nvPr/>
        </p:nvSpPr>
        <p:spPr>
          <a:xfrm>
            <a:off x="313436" y="1282700"/>
            <a:ext cx="6831330" cy="47936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6120"/>
              </a:lnSpc>
            </a:pPr>
            <a:r>
              <a:rPr sz="4600" kern="0" spc="100" dirty="0">
                <a:solidFill>
                  <a:srgbClr val="604A7B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</a:t>
            </a:r>
            <a:r>
              <a:rPr sz="4600" kern="0" spc="100" dirty="0">
                <a:solidFill>
                  <a:srgbClr val="604A7B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600" kern="0" spc="100" baseline="22000" dirty="0">
                <a:ln w="8717" cap="flat" cmpd="sng">
                  <a:solidFill>
                    <a:srgbClr val="7E0C6E">
                      <a:alpha val="100000"/>
                    </a:srgbClr>
                  </a:solidFill>
                  <a:prstDash val="solid"/>
                  <a:bevel/>
                </a:ln>
                <a:solidFill>
                  <a:srgbClr val="7E0C6E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通俗解释</a:t>
            </a:r>
            <a:endParaRPr lang="en-US" altLang="en-US" sz="3600" baseline="22000" dirty="0"/>
          </a:p>
          <a:p>
            <a:pPr marL="401320" algn="l" rtl="0" eaLnBrk="0">
              <a:lnSpc>
                <a:spcPct val="88000"/>
              </a:lnSpc>
              <a:spcBef>
                <a:spcPts val="340"/>
              </a:spcBef>
            </a:pPr>
            <a:r>
              <a:rPr sz="2000" kern="0" spc="-1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设Peggy为证明者，Victor为验证者</a:t>
            </a:r>
            <a:endParaRPr lang="en-US" altLang="en-US" sz="2000" dirty="0"/>
          </a:p>
          <a:p>
            <a:pPr marL="404495" indent="-17145" algn="l" rtl="0" eaLnBrk="0">
              <a:lnSpc>
                <a:spcPct val="97000"/>
              </a:lnSpc>
              <a:spcBef>
                <a:spcPts val="1515"/>
              </a:spcBef>
            </a:pPr>
            <a:r>
              <a:rPr sz="2000" kern="0" spc="-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设Peggy知道咒语，</a:t>
            </a:r>
            <a:r>
              <a:rPr sz="2000" kern="0" spc="-2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000" kern="0" spc="-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可以打开C和D之间的机关门，</a:t>
            </a:r>
            <a:r>
              <a:rPr sz="2000" kern="0" spc="-3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000" kern="0" spc="-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不知道</a:t>
            </a:r>
            <a:r>
              <a:rPr sz="20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</a:t>
            </a:r>
            <a:r>
              <a:rPr sz="2000" kern="0" spc="-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者将走向死胡同中。</a:t>
            </a:r>
            <a:endParaRPr lang="en-US" altLang="en-US" sz="2000" dirty="0"/>
          </a:p>
          <a:p>
            <a:pPr marL="389890" algn="l" rtl="0" eaLnBrk="0">
              <a:lnSpc>
                <a:spcPct val="94000"/>
              </a:lnSpc>
              <a:spcBef>
                <a:spcPts val="170"/>
              </a:spcBef>
            </a:pPr>
            <a:r>
              <a:rPr sz="2000" kern="0" spc="-1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1）Victor站在</a:t>
            </a:r>
            <a:r>
              <a:rPr sz="2000" kern="0" spc="-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A点；</a:t>
            </a:r>
            <a:endParaRPr lang="en-US" altLang="en-US" sz="2000" dirty="0"/>
          </a:p>
          <a:p>
            <a:pPr marL="381635" algn="l" rtl="0" eaLnBrk="0">
              <a:lnSpc>
                <a:spcPct val="80000"/>
              </a:lnSpc>
              <a:spcBef>
                <a:spcPts val="130"/>
              </a:spcBef>
            </a:pPr>
            <a:r>
              <a:rPr sz="2000" kern="0" spc="-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2）</a:t>
            </a:r>
            <a:r>
              <a:rPr sz="2000" kern="0" spc="-3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000" kern="0" spc="-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Peggy进入洞中任意</a:t>
            </a:r>
            <a:r>
              <a:rPr sz="2000" kern="0" spc="-28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000" kern="0" spc="-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一</a:t>
            </a:r>
            <a:r>
              <a:rPr sz="2000" kern="0" spc="-19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000" kern="0" spc="-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点C或D；</a:t>
            </a:r>
            <a:endParaRPr lang="en-US" altLang="en-US" sz="2000" dirty="0"/>
          </a:p>
          <a:p>
            <a:pPr marL="389890" algn="l" rtl="0" eaLnBrk="0">
              <a:lnSpc>
                <a:spcPts val="2565"/>
              </a:lnSpc>
            </a:pPr>
            <a:r>
              <a:rPr sz="2000" kern="0" spc="-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3） 当Peggy进洞之后，V走到B点；                      </a:t>
            </a:r>
            <a:r>
              <a:rPr sz="2700" kern="0" spc="-20" baseline="3500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次。</a:t>
            </a:r>
            <a:endParaRPr lang="en-US" altLang="en-US" sz="2700" baseline="35000" dirty="0"/>
          </a:p>
          <a:p>
            <a:pPr marL="378460" algn="l" rtl="0" eaLnBrk="0">
              <a:lnSpc>
                <a:spcPct val="88000"/>
              </a:lnSpc>
              <a:spcBef>
                <a:spcPts val="315"/>
              </a:spcBef>
            </a:pPr>
            <a:r>
              <a:rPr sz="2000" kern="0" spc="-1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4）Victor叫</a:t>
            </a:r>
            <a:r>
              <a:rPr sz="2000" kern="0" spc="-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Peggy</a:t>
            </a:r>
            <a:r>
              <a:rPr sz="2000" kern="0" spc="-7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：（</a:t>
            </a:r>
            <a:r>
              <a:rPr sz="2000" kern="0" spc="-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a）</a:t>
            </a:r>
            <a:r>
              <a:rPr sz="2000" kern="0" spc="-37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000" kern="0" spc="-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从左边出来，</a:t>
            </a:r>
            <a:r>
              <a:rPr sz="2000" kern="0" spc="-15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000" kern="0" spc="-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或（b）</a:t>
            </a:r>
            <a:r>
              <a:rPr sz="2000" kern="0" spc="-38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000" kern="0" spc="-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从右边出</a:t>
            </a:r>
            <a:endParaRPr lang="en-US" altLang="en-US" sz="2000" dirty="0"/>
          </a:p>
          <a:p>
            <a:pPr marL="407670" algn="l" rtl="0" eaLnBrk="0">
              <a:lnSpc>
                <a:spcPct val="94000"/>
              </a:lnSpc>
              <a:spcBef>
                <a:spcPts val="295"/>
              </a:spcBef>
            </a:pPr>
            <a:r>
              <a:rPr sz="2000" kern="0" spc="-1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来；</a:t>
            </a:r>
            <a:endParaRPr lang="en-US" altLang="en-US" sz="2000" dirty="0"/>
          </a:p>
          <a:p>
            <a:pPr marL="384810" indent="8255" algn="l" rtl="0" eaLnBrk="0">
              <a:lnSpc>
                <a:spcPct val="94000"/>
              </a:lnSpc>
              <a:spcBef>
                <a:spcPts val="135"/>
              </a:spcBef>
            </a:pPr>
            <a:r>
              <a:rPr sz="2000" kern="0" spc="-6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5）</a:t>
            </a:r>
            <a:r>
              <a:rPr sz="2000" kern="0" spc="-3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000" kern="0" spc="-6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Peggy按要求实现（</a:t>
            </a:r>
            <a:r>
              <a:rPr sz="2000" kern="0" spc="-1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000" kern="0" spc="-6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以</a:t>
            </a:r>
            <a:r>
              <a:rPr sz="2000" kern="0" spc="-1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000" kern="0" spc="-6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咒语，</a:t>
            </a:r>
            <a:r>
              <a:rPr sz="2000" kern="0" spc="-15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000" kern="0" spc="-6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即解数学难题</a:t>
            </a:r>
            <a:r>
              <a:rPr sz="2000" kern="0" spc="-1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）；</a:t>
            </a:r>
            <a:r>
              <a:rPr sz="20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           </a:t>
            </a:r>
            <a:r>
              <a:rPr sz="2000" kern="0" spc="-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6）</a:t>
            </a:r>
            <a:r>
              <a:rPr sz="2000" kern="0" spc="-36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000" kern="0" spc="-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Peggy和Victor重复执行（1）</a:t>
            </a:r>
            <a:r>
              <a:rPr sz="2000" kern="0" spc="-3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000" kern="0" spc="-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~（5）</a:t>
            </a:r>
            <a:r>
              <a:rPr sz="2000" kern="0" spc="-3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000" kern="0" spc="-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共n次</a:t>
            </a:r>
            <a:r>
              <a:rPr sz="2000" kern="0" spc="-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</a:t>
            </a:r>
            <a:endParaRPr lang="en-US" altLang="en-US" sz="2000" dirty="0"/>
          </a:p>
          <a:p>
            <a:pPr algn="r" rtl="0" eaLnBrk="0">
              <a:lnSpc>
                <a:spcPct val="88000"/>
              </a:lnSpc>
              <a:spcBef>
                <a:spcPts val="290"/>
              </a:spcBef>
            </a:pPr>
            <a:r>
              <a:rPr sz="2000" kern="0" spc="-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若Peggy不知道咒语，</a:t>
            </a:r>
            <a:r>
              <a:rPr sz="2000" kern="0" spc="-2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000" kern="0" spc="-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则</a:t>
            </a:r>
            <a:r>
              <a:rPr sz="2000" kern="0" spc="-15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000" kern="0" spc="-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只有50%的概率猜中V的要求，</a:t>
            </a:r>
            <a:r>
              <a:rPr sz="2000" kern="0" spc="-28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000" kern="0" spc="-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协</a:t>
            </a:r>
            <a:endParaRPr lang="en-US" altLang="en-US" sz="2000" dirty="0"/>
          </a:p>
          <a:p>
            <a:pPr marL="387350" algn="l" rtl="0" eaLnBrk="0">
              <a:lnSpc>
                <a:spcPts val="2725"/>
              </a:lnSpc>
              <a:spcBef>
                <a:spcPts val="990"/>
              </a:spcBef>
            </a:pPr>
            <a:r>
              <a:rPr sz="3000" kern="0" spc="10" baseline="100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议执行n次</a:t>
            </a:r>
            <a:r>
              <a:rPr sz="1900" kern="0" spc="-18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3000" kern="0" spc="10" baseline="-1700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sz="1900" kern="0" spc="-18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3000" kern="0" spc="10" baseline="100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则</a:t>
            </a:r>
            <a:r>
              <a:rPr sz="1900" kern="0" spc="-1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3000" kern="0" spc="10" baseline="-200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只</a:t>
            </a:r>
            <a:r>
              <a:rPr sz="3000" kern="0" spc="10" baseline="100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有的机会</a:t>
            </a:r>
            <a:r>
              <a:rPr sz="4000" kern="0" spc="10" dirty="0">
                <a:solidFill>
                  <a:srgbClr val="7E0C6E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-</a:t>
            </a:r>
            <a:r>
              <a:rPr sz="3000" kern="0" spc="10" baseline="100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完</a:t>
            </a:r>
            <a:r>
              <a:rPr sz="3000" kern="0" spc="0" baseline="100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全猜中</a:t>
            </a:r>
            <a:r>
              <a:rPr sz="3600" kern="0" spc="0" baseline="-900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</a:t>
            </a:r>
            <a:endParaRPr lang="en-US" altLang="en-US" sz="3600" baseline="-9000" dirty="0"/>
          </a:p>
        </p:txBody>
      </p:sp>
      <p:sp>
        <p:nvSpPr>
          <p:cNvPr id="952" name="textbox 952"/>
          <p:cNvSpPr/>
          <p:nvPr/>
        </p:nvSpPr>
        <p:spPr>
          <a:xfrm>
            <a:off x="3722192" y="5886906"/>
            <a:ext cx="128904" cy="1435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925"/>
              </a:lnSpc>
            </a:pPr>
            <a:r>
              <a:rPr sz="1200" kern="0" spc="120" dirty="0">
                <a:solidFill>
                  <a:srgbClr val="7E0C6E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endParaRPr lang="en-US" altLang="en-US" sz="1200" dirty="0"/>
          </a:p>
        </p:txBody>
      </p:sp>
      <p:sp>
        <p:nvSpPr>
          <p:cNvPr id="954" name="textbox 954"/>
          <p:cNvSpPr/>
          <p:nvPr/>
        </p:nvSpPr>
        <p:spPr>
          <a:xfrm>
            <a:off x="3721599" y="5631586"/>
            <a:ext cx="111760" cy="1943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algn="r" rtl="0" eaLnBrk="0">
              <a:lnSpc>
                <a:spcPct val="79000"/>
              </a:lnSpc>
            </a:pPr>
            <a:r>
              <a:rPr sz="1400" kern="0" spc="-10" dirty="0">
                <a:solidFill>
                  <a:srgbClr val="7E0C6E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endParaRPr lang="en-US" altLang="en-US" sz="1400" dirty="0"/>
          </a:p>
        </p:txBody>
      </p:sp>
      <p:sp>
        <p:nvSpPr>
          <p:cNvPr id="956" name="textbox 956"/>
          <p:cNvSpPr/>
          <p:nvPr/>
        </p:nvSpPr>
        <p:spPr>
          <a:xfrm>
            <a:off x="1532458" y="283248"/>
            <a:ext cx="7486650" cy="3911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875"/>
              </a:lnSpc>
            </a:pPr>
            <a:r>
              <a:rPr sz="2300" kern="0" spc="11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&gt;</a:t>
            </a:r>
            <a:r>
              <a:rPr sz="2300" b="1" kern="0" spc="11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离散对数问题的应用-</a:t>
            </a:r>
            <a:r>
              <a:rPr sz="2300" b="1" kern="0" spc="110" dirty="0">
                <a:solidFill>
                  <a:srgbClr val="FFC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离散对数问题的零知识证明协议</a:t>
            </a:r>
            <a:endParaRPr lang="en-US" altLang="en-US" sz="2300" dirty="0"/>
          </a:p>
        </p:txBody>
      </p:sp>
      <p:sp>
        <p:nvSpPr>
          <p:cNvPr id="958" name="textbox 958"/>
          <p:cNvSpPr/>
          <p:nvPr/>
        </p:nvSpPr>
        <p:spPr>
          <a:xfrm>
            <a:off x="3623398" y="5915729"/>
            <a:ext cx="120014" cy="1866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75000"/>
              </a:lnSpc>
            </a:pPr>
            <a:r>
              <a:rPr sz="1400" kern="0" spc="-10" dirty="0">
                <a:solidFill>
                  <a:srgbClr val="7E0C6E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endParaRPr lang="en-US" altLang="en-US" sz="14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picture 9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962" name="picture 9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95072" y="0"/>
            <a:ext cx="11996928" cy="6858000"/>
          </a:xfrm>
          <a:prstGeom prst="rect">
            <a:avLst/>
          </a:prstGeom>
        </p:spPr>
      </p:pic>
      <p:sp>
        <p:nvSpPr>
          <p:cNvPr id="964" name="textbox 964"/>
          <p:cNvSpPr/>
          <p:nvPr/>
        </p:nvSpPr>
        <p:spPr>
          <a:xfrm>
            <a:off x="5946749" y="3726103"/>
            <a:ext cx="433705" cy="2489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1755"/>
              </a:lnSpc>
            </a:pPr>
            <a:r>
              <a:rPr sz="1200" kern="0" spc="-4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次。</a:t>
            </a:r>
            <a:endParaRPr lang="en-US" altLang="en-US" sz="1200" dirty="0"/>
          </a:p>
        </p:txBody>
      </p:sp>
      <p:pic>
        <p:nvPicPr>
          <p:cNvPr id="966" name="picture 9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28600" y="944879"/>
            <a:ext cx="8508365" cy="5809488"/>
          </a:xfrm>
          <a:prstGeom prst="rect">
            <a:avLst/>
          </a:prstGeom>
        </p:spPr>
      </p:pic>
      <p:grpSp>
        <p:nvGrpSpPr>
          <p:cNvPr id="72" name="group 72"/>
          <p:cNvGrpSpPr/>
          <p:nvPr/>
        </p:nvGrpSpPr>
        <p:grpSpPr>
          <a:xfrm rot="21600000">
            <a:off x="137160" y="139128"/>
            <a:ext cx="9308554" cy="625017"/>
            <a:chOff x="0" y="0"/>
            <a:chExt cx="9308554" cy="625017"/>
          </a:xfrm>
        </p:grpSpPr>
        <p:pic>
          <p:nvPicPr>
            <p:cNvPr id="968" name="picture 9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9308554" cy="625017"/>
            </a:xfrm>
            <a:prstGeom prst="rect">
              <a:avLst/>
            </a:prstGeom>
          </p:spPr>
        </p:pic>
        <p:sp>
          <p:nvSpPr>
            <p:cNvPr id="970" name="textbox 970"/>
            <p:cNvSpPr/>
            <p:nvPr/>
          </p:nvSpPr>
          <p:spPr>
            <a:xfrm>
              <a:off x="-12700" y="-12700"/>
              <a:ext cx="9334500" cy="67818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marL="1420495" algn="l" rtl="0" eaLnBrk="0">
                <a:lnSpc>
                  <a:spcPts val="2875"/>
                </a:lnSpc>
                <a:spcBef>
                  <a:spcPts val="5"/>
                </a:spcBef>
              </a:pPr>
              <a:r>
                <a:rPr sz="2300" kern="0" spc="110" dirty="0">
                  <a:solidFill>
                    <a:srgbClr val="FFFFFF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&gt;</a:t>
              </a:r>
              <a:r>
                <a:rPr sz="2300" b="1" kern="0" spc="11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离散对数问题的应用-</a:t>
              </a:r>
              <a:r>
                <a:rPr sz="2300" b="1" kern="0" spc="110" dirty="0">
                  <a:solidFill>
                    <a:srgbClr val="FFC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离散对数问题的零知识证明协议</a:t>
              </a:r>
              <a:endParaRPr lang="en-US" altLang="en-US" sz="2300" dirty="0"/>
            </a:p>
          </p:txBody>
        </p:sp>
      </p:grpSp>
      <p:sp>
        <p:nvSpPr>
          <p:cNvPr id="972" name="textbox 972"/>
          <p:cNvSpPr/>
          <p:nvPr/>
        </p:nvSpPr>
        <p:spPr>
          <a:xfrm>
            <a:off x="8875062" y="3399916"/>
            <a:ext cx="3054985" cy="13944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00"/>
              </a:lnSpc>
            </a:pPr>
            <a:endParaRPr lang="en-US" altLang="en-US" sz="100" dirty="0"/>
          </a:p>
          <a:p>
            <a:pPr marL="19050" algn="l" rtl="0" eaLnBrk="0">
              <a:lnSpc>
                <a:spcPct val="94000"/>
              </a:lnSpc>
            </a:pPr>
            <a:r>
              <a:rPr sz="2000" kern="0" spc="-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相较于其他的零知识证明</a:t>
            </a:r>
            <a:endParaRPr lang="en-US" altLang="en-US" sz="2000" dirty="0"/>
          </a:p>
          <a:p>
            <a:pPr marL="12700" indent="12065" algn="l" rtl="0" eaLnBrk="0">
              <a:lnSpc>
                <a:spcPct val="109000"/>
              </a:lnSpc>
              <a:spcBef>
                <a:spcPts val="130"/>
              </a:spcBef>
            </a:pPr>
            <a:r>
              <a:rPr sz="2000" kern="0" spc="-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基于离散对数问题的零</a:t>
            </a:r>
            <a:r>
              <a:rPr sz="2000" kern="0" spc="-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知识</a:t>
            </a:r>
            <a:r>
              <a:rPr sz="20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000" kern="0" spc="-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证明协议能够把完全猜中的</a:t>
            </a:r>
            <a:r>
              <a:rPr sz="2000" kern="0" spc="7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000" kern="0" spc="-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机会压缩至</a:t>
            </a:r>
            <a:r>
              <a:rPr sz="20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   </a:t>
            </a:r>
            <a:endParaRPr lang="en-US" altLang="en-US" sz="2000" dirty="0"/>
          </a:p>
        </p:txBody>
      </p:sp>
      <p:pic>
        <p:nvPicPr>
          <p:cNvPr id="974" name="picture 9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131725" y="4344441"/>
            <a:ext cx="327025" cy="403472"/>
          </a:xfrm>
          <a:prstGeom prst="rect">
            <a:avLst/>
          </a:prstGeom>
        </p:spPr>
      </p:pic>
      <p:sp>
        <p:nvSpPr>
          <p:cNvPr id="976" name="rect"/>
          <p:cNvSpPr/>
          <p:nvPr/>
        </p:nvSpPr>
        <p:spPr>
          <a:xfrm>
            <a:off x="193675" y="862329"/>
            <a:ext cx="11803379" cy="7620"/>
          </a:xfrm>
          <a:prstGeom prst="rect">
            <a:avLst/>
          </a:pr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978" name="picture 9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9661995" y="83184"/>
            <a:ext cx="2530004" cy="802005"/>
          </a:xfrm>
          <a:prstGeom prst="rect">
            <a:avLst/>
          </a:prstGeom>
        </p:spPr>
      </p:pic>
      <p:sp>
        <p:nvSpPr>
          <p:cNvPr id="980" name="textbox 980"/>
          <p:cNvSpPr/>
          <p:nvPr/>
        </p:nvSpPr>
        <p:spPr>
          <a:xfrm>
            <a:off x="10532795" y="1032764"/>
            <a:ext cx="1656714" cy="7391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5615"/>
              </a:lnSpc>
            </a:pPr>
            <a:r>
              <a:rPr sz="3600" kern="0" spc="120" baseline="10000" dirty="0">
                <a:ln w="8717" cap="flat" cmpd="sng">
                  <a:solidFill>
                    <a:srgbClr val="7E0C6E">
                      <a:alpha val="100000"/>
                    </a:srgbClr>
                  </a:solidFill>
                  <a:prstDash val="solid"/>
                  <a:bevel/>
                </a:ln>
                <a:solidFill>
                  <a:srgbClr val="7E0C6E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算法描述</a:t>
            </a:r>
            <a:r>
              <a:rPr sz="2300" kern="0" spc="430" dirty="0">
                <a:solidFill>
                  <a:srgbClr val="7E0C6E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4600" kern="0" spc="120" dirty="0">
                <a:solidFill>
                  <a:srgbClr val="604A7B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</a:t>
            </a:r>
            <a:endParaRPr lang="en-US" altLang="en-US" sz="4600" dirty="0"/>
          </a:p>
        </p:txBody>
      </p:sp>
      <p:pic>
        <p:nvPicPr>
          <p:cNvPr id="982" name="picture 98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6705499" y="4121784"/>
            <a:ext cx="469937" cy="2432684"/>
          </a:xfrm>
          <a:prstGeom prst="rect">
            <a:avLst/>
          </a:prstGeom>
        </p:spPr>
      </p:pic>
      <p:sp>
        <p:nvSpPr>
          <p:cNvPr id="984" name="textbox 984"/>
          <p:cNvSpPr/>
          <p:nvPr/>
        </p:nvSpPr>
        <p:spPr>
          <a:xfrm>
            <a:off x="7264711" y="2651886"/>
            <a:ext cx="1527175" cy="3111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4000"/>
              </a:lnSpc>
            </a:pPr>
            <a:r>
              <a:rPr sz="2000" kern="0" spc="-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前期准备阶段</a:t>
            </a:r>
            <a:endParaRPr lang="en-US" altLang="en-US" sz="2000" dirty="0"/>
          </a:p>
        </p:txBody>
      </p:sp>
      <p:sp>
        <p:nvSpPr>
          <p:cNvPr id="986" name="textbox 986"/>
          <p:cNvSpPr/>
          <p:nvPr/>
        </p:nvSpPr>
        <p:spPr>
          <a:xfrm>
            <a:off x="7401069" y="5186171"/>
            <a:ext cx="1035050" cy="3175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2000" kern="0" spc="-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验证阶段</a:t>
            </a:r>
            <a:endParaRPr lang="en-US" altLang="en-US" sz="20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picture 9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990" name="picture 9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7160" y="0"/>
            <a:ext cx="12054840" cy="6858000"/>
          </a:xfrm>
          <a:prstGeom prst="rect">
            <a:avLst/>
          </a:prstGeom>
        </p:spPr>
      </p:pic>
      <p:sp>
        <p:nvSpPr>
          <p:cNvPr id="992" name="textbox 992"/>
          <p:cNvSpPr/>
          <p:nvPr/>
        </p:nvSpPr>
        <p:spPr>
          <a:xfrm>
            <a:off x="1241247" y="1655876"/>
            <a:ext cx="9716134" cy="42779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2300" kern="0" spc="80" dirty="0">
                <a:ln w="8717" cap="flat" cmpd="sng">
                  <a:solidFill>
                    <a:srgbClr val="7E0C6E">
                      <a:alpha val="100000"/>
                    </a:srgbClr>
                  </a:solidFill>
                  <a:prstDash val="solid"/>
                  <a:bevel/>
                </a:ln>
                <a:solidFill>
                  <a:srgbClr val="7E0C6E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应用场景</a:t>
            </a:r>
            <a:endParaRPr lang="en-US" altLang="en-US" sz="2300" dirty="0"/>
          </a:p>
          <a:p>
            <a:pPr marL="38735" indent="755650" algn="l" rtl="0" eaLnBrk="0">
              <a:lnSpc>
                <a:spcPct val="101000"/>
              </a:lnSpc>
              <a:spcBef>
                <a:spcPts val="655"/>
              </a:spcBef>
            </a:pPr>
            <a:r>
              <a:rPr sz="2700" kern="0" spc="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可以应用在银行和客户的身份验证中</a:t>
            </a:r>
            <a:r>
              <a:rPr sz="2700" kern="0" spc="-2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sz="2700" kern="0" spc="-4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银行的</a:t>
            </a:r>
            <a:r>
              <a:rPr sz="2700" kern="0" spc="-36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一</a:t>
            </a:r>
            <a:r>
              <a:rPr sz="2700" kern="0" spc="-37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个分行统</a:t>
            </a: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r>
              <a:rPr sz="2700" kern="0" spc="-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一</a:t>
            </a:r>
            <a:r>
              <a:rPr sz="2700" kern="0" spc="-36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-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使用</a:t>
            </a:r>
            <a:r>
              <a:rPr sz="2700" kern="0" spc="-36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-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一</a:t>
            </a:r>
            <a:r>
              <a:rPr sz="2700" kern="0" spc="-37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-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个</a:t>
            </a:r>
            <a:r>
              <a:rPr sz="2700" kern="0" spc="3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-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大模数</a:t>
            </a:r>
            <a:r>
              <a:rPr sz="2700" kern="0" spc="18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-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p</a:t>
            </a:r>
            <a:r>
              <a:rPr sz="2700" kern="0" spc="-2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-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sz="2700" kern="0" spc="-2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-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为每</a:t>
            </a:r>
            <a:r>
              <a:rPr sz="2700" kern="0" spc="-36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-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一</a:t>
            </a:r>
            <a:r>
              <a:rPr sz="2700" kern="0" spc="-37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-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个客户分发</a:t>
            </a:r>
            <a:r>
              <a:rPr sz="2700" kern="0" spc="-36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-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一</a:t>
            </a:r>
            <a:r>
              <a:rPr sz="2700" kern="0" spc="-37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-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个特别的离散对数</a:t>
            </a: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r>
              <a:rPr sz="2700" kern="0" spc="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问题</a:t>
            </a:r>
            <a:r>
              <a:rPr sz="2700" kern="0" spc="-2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 离散对数解作</a:t>
            </a:r>
            <a:r>
              <a:rPr sz="2700" kern="0" spc="1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为客户的特征身份。</a:t>
            </a:r>
            <a:endParaRPr lang="en-US" altLang="en-US" sz="2700" dirty="0"/>
          </a:p>
          <a:p>
            <a:pPr marL="31750" indent="710565" algn="l" rtl="0" eaLnBrk="0">
              <a:lnSpc>
                <a:spcPct val="101000"/>
              </a:lnSpc>
              <a:spcBef>
                <a:spcPts val="350"/>
              </a:spcBef>
            </a:pPr>
            <a:r>
              <a:rPr sz="2700" kern="0" spc="5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每当客户申请对</a:t>
            </a:r>
            <a:r>
              <a:rPr sz="2700" kern="0" spc="50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5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自己的银行账户做出改变时候</a:t>
            </a:r>
            <a:r>
              <a:rPr sz="2700" kern="0" spc="-2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5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sz="2700" kern="0" spc="-49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调用零知</a:t>
            </a: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7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识证明协议进行身份验证</a:t>
            </a:r>
            <a:r>
              <a:rPr sz="2700" kern="0" spc="6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</a:t>
            </a:r>
            <a:endParaRPr lang="en-US" altLang="en-US" sz="2700" dirty="0"/>
          </a:p>
          <a:p>
            <a:pPr marL="41910" indent="434340" algn="l" rtl="0" eaLnBrk="0">
              <a:lnSpc>
                <a:spcPct val="102000"/>
              </a:lnSpc>
              <a:spcBef>
                <a:spcPts val="185"/>
              </a:spcBef>
            </a:pPr>
            <a:r>
              <a:rPr sz="2700" kern="0" spc="5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针对不同受信等级的账户</a:t>
            </a:r>
            <a:r>
              <a:rPr sz="2700" kern="0" spc="-2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5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sz="2700" kern="0" spc="-37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5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提供不同的数据量</a:t>
            </a:r>
            <a:r>
              <a:rPr sz="2700" kern="0" spc="-25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5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、验证次数或</a:t>
            </a: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改变最终验证环节的验证个数</a:t>
            </a:r>
            <a:r>
              <a:rPr sz="2700" kern="0" spc="-27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</a:t>
            </a:r>
            <a:r>
              <a:rPr sz="2700" kern="0" spc="-28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冻结账户则可以统</a:t>
            </a:r>
            <a:r>
              <a:rPr sz="2700" kern="0" spc="-36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一</a:t>
            </a:r>
            <a:r>
              <a:rPr sz="2700" kern="0" spc="-20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改变客户</a:t>
            </a: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r>
              <a:rPr sz="2700" kern="0" spc="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的离散对数问题</a:t>
            </a:r>
            <a:r>
              <a:rPr sz="2700" kern="0" spc="-2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 用银</a:t>
            </a:r>
            <a:r>
              <a:rPr sz="2700" kern="0" spc="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行的</a:t>
            </a:r>
            <a:r>
              <a:rPr sz="2700" kern="0" spc="-36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一</a:t>
            </a:r>
            <a:r>
              <a:rPr sz="2700" kern="0" spc="-37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个不对外公布的离散对数问题进</a:t>
            </a: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行替换</a:t>
            </a:r>
            <a:r>
              <a:rPr sz="2700" kern="0" spc="-2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sz="2700" kern="0" spc="-3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使其不会被攻破</a:t>
            </a:r>
            <a:r>
              <a:rPr sz="2700" kern="0" spc="-1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。</a:t>
            </a:r>
            <a:endParaRPr lang="en-US" altLang="en-US" sz="2700" dirty="0"/>
          </a:p>
        </p:txBody>
      </p:sp>
      <p:sp>
        <p:nvSpPr>
          <p:cNvPr id="994" name="textbox 994"/>
          <p:cNvSpPr/>
          <p:nvPr/>
        </p:nvSpPr>
        <p:spPr>
          <a:xfrm>
            <a:off x="1532458" y="283248"/>
            <a:ext cx="7486650" cy="3911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875"/>
              </a:lnSpc>
            </a:pPr>
            <a:r>
              <a:rPr sz="2300" kern="0" spc="11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&gt;</a:t>
            </a:r>
            <a:r>
              <a:rPr sz="2300" b="1" kern="0" spc="11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离散对数问题的应用-</a:t>
            </a:r>
            <a:r>
              <a:rPr sz="2300" b="1" kern="0" spc="110" dirty="0">
                <a:solidFill>
                  <a:srgbClr val="FFC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离散对数问题的零知识证明协议</a:t>
            </a:r>
            <a:endParaRPr lang="en-US" altLang="en-US" sz="2300" dirty="0"/>
          </a:p>
        </p:txBody>
      </p:sp>
      <p:sp>
        <p:nvSpPr>
          <p:cNvPr id="996" name="rect"/>
          <p:cNvSpPr/>
          <p:nvPr/>
        </p:nvSpPr>
        <p:spPr>
          <a:xfrm>
            <a:off x="762000" y="1524000"/>
            <a:ext cx="216408" cy="626364"/>
          </a:xfrm>
          <a:prstGeom prst="rect">
            <a:avLst/>
          </a:prstGeom>
          <a:solidFill>
            <a:srgbClr val="604A7B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998" name="path"/>
          <p:cNvSpPr/>
          <p:nvPr/>
        </p:nvSpPr>
        <p:spPr>
          <a:xfrm>
            <a:off x="193675" y="862329"/>
            <a:ext cx="11803379" cy="7620"/>
          </a:xfrm>
          <a:custGeom>
            <a:avLst/>
            <a:gdLst/>
            <a:ahLst/>
            <a:cxnLst/>
            <a:rect l="0" t="0" r="0" b="0"/>
            <a:pathLst>
              <a:path w="18587" h="12">
                <a:moveTo>
                  <a:pt x="18587" y="12"/>
                </a:moveTo>
                <a:lnTo>
                  <a:pt x="0" y="12"/>
                </a:lnTo>
                <a:lnTo>
                  <a:pt x="0" y="0"/>
                </a:lnTo>
                <a:lnTo>
                  <a:pt x="18587" y="0"/>
                </a:lnTo>
                <a:lnTo>
                  <a:pt x="18587" y="12"/>
                </a:lnTo>
              </a:path>
            </a:pathLst>
          </a:cu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picture 10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02" name="picture 1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7160" y="0"/>
            <a:ext cx="12054840" cy="6858000"/>
          </a:xfrm>
          <a:prstGeom prst="rect">
            <a:avLst/>
          </a:prstGeom>
        </p:spPr>
      </p:pic>
      <p:sp>
        <p:nvSpPr>
          <p:cNvPr id="1004" name="textbox 1004"/>
          <p:cNvSpPr/>
          <p:nvPr/>
        </p:nvSpPr>
        <p:spPr>
          <a:xfrm>
            <a:off x="749300" y="1511300"/>
            <a:ext cx="10276205" cy="38093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5800"/>
              </a:lnSpc>
            </a:pPr>
            <a:r>
              <a:rPr sz="4600" kern="0" spc="0" dirty="0">
                <a:solidFill>
                  <a:srgbClr val="604A7B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</a:t>
            </a:r>
            <a:r>
              <a:rPr sz="4600" kern="0" spc="840" dirty="0">
                <a:solidFill>
                  <a:srgbClr val="604A7B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600" b="1" kern="0" spc="0" baseline="12000" dirty="0">
                <a:solidFill>
                  <a:srgbClr val="7E0C6E">
                    <a:alpha val="100000"/>
                  </a:srgbClr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</a:rPr>
              <a:t>DSA</a:t>
            </a:r>
            <a:r>
              <a:rPr sz="3600" kern="0" spc="150" baseline="12000" dirty="0">
                <a:ln w="8717" cap="flat" cmpd="sng">
                  <a:solidFill>
                    <a:srgbClr val="7E0C6E">
                      <a:alpha val="100000"/>
                    </a:srgbClr>
                  </a:solidFill>
                  <a:prstDash val="solid"/>
                  <a:bevel/>
                </a:ln>
                <a:solidFill>
                  <a:srgbClr val="7E0C6E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数字签名算法</a:t>
            </a:r>
            <a:endParaRPr lang="en-US" altLang="en-US" sz="3600" baseline="12000" dirty="0"/>
          </a:p>
          <a:p>
            <a:pPr marL="586105" indent="457200" algn="l" rtl="0" eaLnBrk="0">
              <a:lnSpc>
                <a:spcPct val="97000"/>
              </a:lnSpc>
              <a:spcBef>
                <a:spcPts val="725"/>
              </a:spcBef>
            </a:pP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DSA</a:t>
            </a:r>
            <a:r>
              <a:rPr sz="2700" kern="0" spc="10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是</a:t>
            </a: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Schnorr</a:t>
            </a:r>
            <a:r>
              <a:rPr sz="2700" kern="0" spc="10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和</a:t>
            </a: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ElGamal</a:t>
            </a:r>
            <a:r>
              <a:rPr sz="2700" kern="0" spc="10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签名算法的变种</a:t>
            </a:r>
            <a:r>
              <a:rPr sz="2700" kern="0" spc="-21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10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sz="2700" kern="0" spc="-30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10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被美国</a:t>
            </a: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NIST</a:t>
            </a:r>
            <a:r>
              <a:rPr sz="2700" kern="0" spc="10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作为</a:t>
            </a: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DSS</a:t>
            </a:r>
            <a:r>
              <a:rPr sz="2700" kern="0" spc="1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(</a:t>
            </a: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DigitalSignature</a:t>
            </a:r>
            <a:r>
              <a:rPr sz="2700" kern="0" spc="27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Standard</a:t>
            </a:r>
            <a:r>
              <a:rPr sz="2700" kern="0" spc="1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)</a:t>
            </a:r>
            <a:r>
              <a:rPr sz="2700" kern="0" spc="20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1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数字签名的标准。</a:t>
            </a:r>
            <a:endParaRPr lang="en-US" altLang="en-US" sz="2700" dirty="0"/>
          </a:p>
          <a:p>
            <a:pPr marL="579120" indent="457835" algn="l" rtl="0" eaLnBrk="0">
              <a:lnSpc>
                <a:spcPct val="101000"/>
              </a:lnSpc>
              <a:spcBef>
                <a:spcPts val="420"/>
              </a:spcBef>
            </a:pPr>
            <a:r>
              <a:rPr sz="2700" kern="0" spc="7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在</a:t>
            </a: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DSA</a:t>
            </a:r>
            <a:r>
              <a:rPr sz="2700" kern="0" spc="7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数字签名和认证中</a:t>
            </a:r>
            <a:r>
              <a:rPr sz="2700" kern="0" spc="-2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7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sz="2700" kern="0" spc="-37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7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发送者使用自己的私钥对文件或</a:t>
            </a: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r>
              <a:rPr sz="2700" kern="0" spc="7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消息进行签名</a:t>
            </a:r>
            <a:r>
              <a:rPr sz="2700" kern="0" spc="-2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7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sz="2700" kern="0" spc="-3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7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接受者收到消息后使用</a:t>
            </a:r>
            <a:r>
              <a:rPr sz="2700" kern="0" spc="6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发送者的公钥来验证签</a:t>
            </a: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</a:t>
            </a:r>
            <a:r>
              <a:rPr sz="2700" kern="0" spc="6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名的真实性</a:t>
            </a:r>
            <a:r>
              <a:rPr sz="2700" kern="0" spc="-2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6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，</a:t>
            </a:r>
            <a:r>
              <a:rPr sz="2700" kern="0" spc="-2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6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包括数据的完</a:t>
            </a:r>
            <a:r>
              <a:rPr sz="2700" kern="0" spc="5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整性以及数据发送者的身份。</a:t>
            </a:r>
            <a:endParaRPr lang="en-US" altLang="en-US" sz="2700" dirty="0"/>
          </a:p>
          <a:p>
            <a:pPr marL="603885" indent="437515" algn="l" rtl="0" eaLnBrk="0">
              <a:lnSpc>
                <a:spcPct val="100000"/>
              </a:lnSpc>
              <a:spcBef>
                <a:spcPts val="270"/>
              </a:spcBef>
            </a:pPr>
            <a:r>
              <a:rPr sz="2700" kern="0" spc="8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如果数据和签名不匹配则认为验证失败！</a:t>
            </a:r>
            <a:r>
              <a:rPr sz="2700" kern="0" spc="-35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8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数字签名的作用就</a:t>
            </a: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700" kern="0" spc="7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是校验数据在传输过程中不被修改。</a:t>
            </a:r>
            <a:endParaRPr lang="en-US" altLang="en-US" sz="2700" dirty="0"/>
          </a:p>
        </p:txBody>
      </p:sp>
      <p:sp>
        <p:nvSpPr>
          <p:cNvPr id="1006" name="textbox 1006"/>
          <p:cNvSpPr/>
          <p:nvPr/>
        </p:nvSpPr>
        <p:spPr>
          <a:xfrm>
            <a:off x="1532458" y="283248"/>
            <a:ext cx="5702300" cy="391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2885"/>
              </a:lnSpc>
            </a:pPr>
            <a:r>
              <a:rPr sz="2300" kern="0" spc="130" dirty="0">
                <a:solidFill>
                  <a:srgbClr val="FFFFFF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&gt;</a:t>
            </a:r>
            <a:r>
              <a:rPr sz="2300" b="1" kern="0" spc="130" dirty="0">
                <a:solidFill>
                  <a:srgbClr val="FFFFFF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离散对数问题的应用-</a:t>
            </a:r>
            <a:r>
              <a:rPr sz="2300" b="1" kern="0" spc="0" dirty="0">
                <a:solidFill>
                  <a:srgbClr val="FFC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DSA</a:t>
            </a:r>
            <a:r>
              <a:rPr sz="2300" b="1" kern="0" spc="130" dirty="0">
                <a:solidFill>
                  <a:srgbClr val="FFC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数字签名</a:t>
            </a:r>
            <a:r>
              <a:rPr sz="2300" b="1" kern="0" spc="120" dirty="0">
                <a:solidFill>
                  <a:srgbClr val="FFC000">
                    <a:alpha val="100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</a:t>
            </a:r>
            <a:endParaRPr lang="en-US" altLang="en-US" sz="2300" dirty="0"/>
          </a:p>
        </p:txBody>
      </p:sp>
      <p:sp>
        <p:nvSpPr>
          <p:cNvPr id="1008" name="path"/>
          <p:cNvSpPr/>
          <p:nvPr/>
        </p:nvSpPr>
        <p:spPr>
          <a:xfrm>
            <a:off x="193675" y="862329"/>
            <a:ext cx="11803379" cy="7620"/>
          </a:xfrm>
          <a:custGeom>
            <a:avLst/>
            <a:gdLst/>
            <a:ahLst/>
            <a:cxnLst/>
            <a:rect l="0" t="0" r="0" b="0"/>
            <a:pathLst>
              <a:path w="18587" h="12">
                <a:moveTo>
                  <a:pt x="18587" y="12"/>
                </a:moveTo>
                <a:lnTo>
                  <a:pt x="0" y="12"/>
                </a:lnTo>
                <a:lnTo>
                  <a:pt x="0" y="0"/>
                </a:lnTo>
                <a:lnTo>
                  <a:pt x="18587" y="0"/>
                </a:lnTo>
                <a:lnTo>
                  <a:pt x="18587" y="12"/>
                </a:lnTo>
              </a:path>
            </a:pathLst>
          </a:cu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picture 10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12" name="picture 10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11123" y="0"/>
            <a:ext cx="11580876" cy="6858000"/>
          </a:xfrm>
          <a:prstGeom prst="rect">
            <a:avLst/>
          </a:prstGeom>
        </p:spPr>
      </p:pic>
      <p:pic>
        <p:nvPicPr>
          <p:cNvPr id="1014" name="picture 10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5626100" y="4254537"/>
            <a:ext cx="1358265" cy="574599"/>
          </a:xfrm>
          <a:prstGeom prst="rect">
            <a:avLst/>
          </a:prstGeom>
        </p:spPr>
      </p:pic>
      <p:sp>
        <p:nvSpPr>
          <p:cNvPr id="1016" name="textbox 1016"/>
          <p:cNvSpPr/>
          <p:nvPr/>
        </p:nvSpPr>
        <p:spPr>
          <a:xfrm>
            <a:off x="5725026" y="4009517"/>
            <a:ext cx="994410" cy="3149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5000"/>
              </a:lnSpc>
            </a:pPr>
            <a:r>
              <a:rPr sz="2000" kern="0" spc="-10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网络传输</a:t>
            </a:r>
            <a:endParaRPr lang="en-US" altLang="en-US" sz="2000" dirty="0"/>
          </a:p>
        </p:txBody>
      </p:sp>
      <p:pic>
        <p:nvPicPr>
          <p:cNvPr id="1018" name="picture 10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972186" y="2819163"/>
            <a:ext cx="4848504" cy="3456318"/>
          </a:xfrm>
          <a:prstGeom prst="rect">
            <a:avLst/>
          </a:prstGeom>
        </p:spPr>
      </p:pic>
      <p:pic>
        <p:nvPicPr>
          <p:cNvPr id="1020" name="picture 10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028700" y="2882101"/>
            <a:ext cx="4546600" cy="3447288"/>
          </a:xfrm>
          <a:prstGeom prst="rect">
            <a:avLst/>
          </a:prstGeom>
        </p:spPr>
      </p:pic>
      <p:sp>
        <p:nvSpPr>
          <p:cNvPr id="1022" name="textbox 1022"/>
          <p:cNvSpPr/>
          <p:nvPr/>
        </p:nvSpPr>
        <p:spPr>
          <a:xfrm>
            <a:off x="6516804" y="1241362"/>
            <a:ext cx="5375275" cy="15513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2000"/>
              </a:lnSpc>
            </a:pPr>
            <a:endParaRPr lang="en-US" altLang="en-US" sz="100" dirty="0"/>
          </a:p>
          <a:p>
            <a:pPr marL="361950" indent="-349250" algn="l" rtl="0" eaLnBrk="0">
              <a:lnSpc>
                <a:spcPct val="98000"/>
              </a:lnSpc>
              <a:spcBef>
                <a:spcPts val="0"/>
              </a:spcBef>
            </a:pPr>
            <a:r>
              <a:rPr sz="2000" kern="0" spc="-40" dirty="0">
                <a:solidFill>
                  <a:srgbClr val="7E0C6E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&gt;</a:t>
            </a:r>
            <a:r>
              <a:rPr sz="2000" kern="0" spc="-710" dirty="0">
                <a:solidFill>
                  <a:srgbClr val="7E0C6E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000" kern="0" spc="-4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接收方用发送方的公钥对数字签名进行</a:t>
            </a:r>
            <a:r>
              <a:rPr sz="2000" kern="0" spc="-5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解密，</a:t>
            </a:r>
            <a:r>
              <a:rPr sz="20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000" kern="0" spc="-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同时对收到的数据用</a:t>
            </a:r>
            <a:r>
              <a:rPr sz="2000" kern="0" spc="-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散列函数产生同</a:t>
            </a:r>
            <a:r>
              <a:rPr sz="2000" kern="0" spc="-29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000" kern="0" spc="-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一散列    </a:t>
            </a:r>
            <a:r>
              <a:rPr sz="2000" kern="0" spc="-1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值</a:t>
            </a:r>
            <a:endParaRPr lang="en-US" altLang="en-US" sz="2000" dirty="0"/>
          </a:p>
          <a:p>
            <a:pPr marL="365125" indent="-352425" algn="l" rtl="0" eaLnBrk="0">
              <a:lnSpc>
                <a:spcPct val="100000"/>
              </a:lnSpc>
              <a:spcBef>
                <a:spcPts val="135"/>
              </a:spcBef>
            </a:pPr>
            <a:r>
              <a:rPr sz="2000" kern="0" spc="-30" dirty="0">
                <a:solidFill>
                  <a:srgbClr val="7E0C6E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&gt;</a:t>
            </a:r>
            <a:r>
              <a:rPr sz="2000" kern="0" spc="-630" dirty="0">
                <a:solidFill>
                  <a:srgbClr val="7E0C6E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000" kern="0" spc="-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将解密后的散列值A和收到的数据在接收方重 </a:t>
            </a:r>
            <a:r>
              <a:rPr sz="2000" kern="0" spc="-5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新加</a:t>
            </a:r>
            <a:r>
              <a:rPr sz="2000" kern="0" spc="-17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000" kern="0" spc="-5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密产生的散列值A'</a:t>
            </a:r>
            <a:r>
              <a:rPr sz="2000" kern="0" spc="-20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000" kern="0" spc="-5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进行比</a:t>
            </a:r>
            <a:r>
              <a:rPr sz="2000" kern="0" spc="-6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对校验</a:t>
            </a:r>
            <a:endParaRPr lang="en-US" altLang="en-US" sz="2000" dirty="0"/>
          </a:p>
        </p:txBody>
      </p:sp>
      <p:sp>
        <p:nvSpPr>
          <p:cNvPr id="1024" name="textbox 1024"/>
          <p:cNvSpPr/>
          <p:nvPr/>
        </p:nvSpPr>
        <p:spPr>
          <a:xfrm>
            <a:off x="938329" y="1278051"/>
            <a:ext cx="4621529" cy="159638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81280" algn="l" rtl="0" eaLnBrk="0">
              <a:lnSpc>
                <a:spcPct val="98000"/>
              </a:lnSpc>
            </a:pPr>
            <a:r>
              <a:rPr sz="2300" kern="0" spc="70" dirty="0">
                <a:ln w="8717" cap="flat" cmpd="sng">
                  <a:solidFill>
                    <a:srgbClr val="7E0C6E">
                      <a:alpha val="100000"/>
                    </a:srgbClr>
                  </a:solidFill>
                  <a:prstDash val="solid"/>
                  <a:bevel/>
                </a:ln>
                <a:solidFill>
                  <a:srgbClr val="7E0C6E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算法解释</a:t>
            </a:r>
            <a:endParaRPr lang="en-US" altLang="en-US" sz="2300" dirty="0"/>
          </a:p>
          <a:p>
            <a:pPr marL="375920" indent="-363855" algn="l" rtl="0" eaLnBrk="0">
              <a:lnSpc>
                <a:spcPct val="100000"/>
              </a:lnSpc>
            </a:pPr>
            <a:r>
              <a:rPr sz="2000" kern="0" spc="-30" dirty="0">
                <a:solidFill>
                  <a:srgbClr val="7E0C6E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&gt;</a:t>
            </a:r>
            <a:r>
              <a:rPr sz="2000" kern="0" spc="-740" dirty="0">
                <a:solidFill>
                  <a:srgbClr val="7E0C6E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000" kern="0" spc="-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发送者使用散列函数将要发送数据加    </a:t>
            </a:r>
            <a:r>
              <a:rPr sz="2000" kern="0" spc="-5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密生成散列值。</a:t>
            </a:r>
            <a:endParaRPr lang="en-US" altLang="en-US" sz="2000" dirty="0"/>
          </a:p>
          <a:p>
            <a:pPr marL="375920" indent="-363855" algn="l" rtl="0" eaLnBrk="0">
              <a:lnSpc>
                <a:spcPct val="101000"/>
              </a:lnSpc>
              <a:spcBef>
                <a:spcPts val="10"/>
              </a:spcBef>
            </a:pPr>
            <a:r>
              <a:rPr sz="2000" kern="0" spc="-30" dirty="0">
                <a:solidFill>
                  <a:srgbClr val="7E0C6E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&gt;</a:t>
            </a:r>
            <a:r>
              <a:rPr sz="2000" kern="0" spc="-710" dirty="0">
                <a:solidFill>
                  <a:srgbClr val="7E0C6E">
                    <a:alpha val="100000"/>
                  </a:srgbClr>
                </a:solidFill>
                <a:latin typeface="Wingdings" panose="05000000000000000000"/>
                <a:ea typeface="Wingdings" panose="05000000000000000000"/>
                <a:cs typeface="Wingdings" panose="05000000000000000000"/>
              </a:rPr>
              <a:t> </a:t>
            </a:r>
            <a:r>
              <a:rPr sz="2000" kern="0" spc="-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发送方用自己的DSA私钥对散列值再加</a:t>
            </a:r>
            <a:r>
              <a:rPr sz="20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000" kern="0" spc="-6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密，</a:t>
            </a:r>
            <a:r>
              <a:rPr sz="2000" kern="0" spc="-30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</a:t>
            </a:r>
            <a:r>
              <a:rPr sz="2000" kern="0" spc="-6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形成数字签名。</a:t>
            </a:r>
            <a:endParaRPr lang="en-US" altLang="en-US" sz="2000" dirty="0"/>
          </a:p>
        </p:txBody>
      </p:sp>
      <p:grpSp>
        <p:nvGrpSpPr>
          <p:cNvPr id="74" name="group 74"/>
          <p:cNvGrpSpPr/>
          <p:nvPr/>
        </p:nvGrpSpPr>
        <p:grpSpPr>
          <a:xfrm rot="21600000">
            <a:off x="137160" y="139128"/>
            <a:ext cx="9308554" cy="625017"/>
            <a:chOff x="0" y="0"/>
            <a:chExt cx="9308554" cy="625017"/>
          </a:xfrm>
        </p:grpSpPr>
        <p:pic>
          <p:nvPicPr>
            <p:cNvPr id="1026" name="picture 10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600000">
              <a:off x="0" y="0"/>
              <a:ext cx="9308554" cy="625017"/>
            </a:xfrm>
            <a:prstGeom prst="rect">
              <a:avLst/>
            </a:prstGeom>
          </p:spPr>
        </p:pic>
        <p:sp>
          <p:nvSpPr>
            <p:cNvPr id="1028" name="textbox 1028"/>
            <p:cNvSpPr/>
            <p:nvPr/>
          </p:nvSpPr>
          <p:spPr>
            <a:xfrm>
              <a:off x="-12700" y="-12700"/>
              <a:ext cx="9334500" cy="6794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marL="1420495" algn="l" rtl="0" eaLnBrk="0">
                <a:lnSpc>
                  <a:spcPts val="2885"/>
                </a:lnSpc>
                <a:spcBef>
                  <a:spcPts val="5"/>
                </a:spcBef>
              </a:pPr>
              <a:r>
                <a:rPr sz="2300" kern="0" spc="130" dirty="0">
                  <a:solidFill>
                    <a:srgbClr val="FFFFFF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&gt;</a:t>
              </a:r>
              <a:r>
                <a:rPr sz="2300" b="1" kern="0" spc="13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离散对数问题的应用-</a:t>
              </a:r>
              <a:r>
                <a:rPr sz="2300" b="1" kern="0" spc="0" dirty="0">
                  <a:solidFill>
                    <a:srgbClr val="FFC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DSA</a:t>
              </a:r>
              <a:r>
                <a:rPr sz="2300" b="1" kern="0" spc="130" dirty="0">
                  <a:solidFill>
                    <a:srgbClr val="FFC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数字签名</a:t>
              </a:r>
              <a:r>
                <a:rPr sz="2300" b="1" kern="0" spc="120" dirty="0">
                  <a:solidFill>
                    <a:srgbClr val="FFC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算法</a:t>
              </a:r>
              <a:endParaRPr lang="en-US" altLang="en-US" sz="2300" dirty="0"/>
            </a:p>
          </p:txBody>
        </p:sp>
      </p:grpSp>
      <p:sp>
        <p:nvSpPr>
          <p:cNvPr id="1030" name="rect"/>
          <p:cNvSpPr/>
          <p:nvPr/>
        </p:nvSpPr>
        <p:spPr>
          <a:xfrm>
            <a:off x="193675" y="862329"/>
            <a:ext cx="11803379" cy="7620"/>
          </a:xfrm>
          <a:prstGeom prst="rect">
            <a:avLst/>
          </a:pr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032" name="picture 10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661995" y="83184"/>
            <a:ext cx="2530004" cy="802005"/>
          </a:xfrm>
          <a:prstGeom prst="rect">
            <a:avLst/>
          </a:prstGeom>
        </p:spPr>
      </p:pic>
      <p:sp>
        <p:nvSpPr>
          <p:cNvPr id="1034" name="rect"/>
          <p:cNvSpPr/>
          <p:nvPr/>
        </p:nvSpPr>
        <p:spPr>
          <a:xfrm>
            <a:off x="609600" y="1143000"/>
            <a:ext cx="216408" cy="626364"/>
          </a:xfrm>
          <a:prstGeom prst="rect">
            <a:avLst/>
          </a:prstGeom>
          <a:solidFill>
            <a:srgbClr val="604A7B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0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38" name="picture 10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45363" y="0"/>
            <a:ext cx="11919203" cy="6858000"/>
          </a:xfrm>
          <a:prstGeom prst="rect">
            <a:avLst/>
          </a:prstGeom>
        </p:spPr>
      </p:pic>
      <p:pic>
        <p:nvPicPr>
          <p:cNvPr id="1040" name="picture 10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438400" y="2514600"/>
            <a:ext cx="7330440" cy="3794759"/>
          </a:xfrm>
          <a:prstGeom prst="rect">
            <a:avLst/>
          </a:prstGeom>
        </p:spPr>
      </p:pic>
      <p:grpSp>
        <p:nvGrpSpPr>
          <p:cNvPr id="76" name="group 76"/>
          <p:cNvGrpSpPr/>
          <p:nvPr/>
        </p:nvGrpSpPr>
        <p:grpSpPr>
          <a:xfrm rot="21600000">
            <a:off x="137160" y="139128"/>
            <a:ext cx="9308554" cy="625017"/>
            <a:chOff x="0" y="0"/>
            <a:chExt cx="9308554" cy="625017"/>
          </a:xfrm>
        </p:grpSpPr>
        <p:pic>
          <p:nvPicPr>
            <p:cNvPr id="1042" name="picture 10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9308554" cy="625017"/>
            </a:xfrm>
            <a:prstGeom prst="rect">
              <a:avLst/>
            </a:prstGeom>
          </p:spPr>
        </p:pic>
        <p:sp>
          <p:nvSpPr>
            <p:cNvPr id="1044" name="textbox 1044"/>
            <p:cNvSpPr/>
            <p:nvPr/>
          </p:nvSpPr>
          <p:spPr>
            <a:xfrm>
              <a:off x="-12700" y="-12700"/>
              <a:ext cx="9334500" cy="6794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marL="1420495" algn="l" rtl="0" eaLnBrk="0">
                <a:lnSpc>
                  <a:spcPts val="2885"/>
                </a:lnSpc>
                <a:spcBef>
                  <a:spcPts val="5"/>
                </a:spcBef>
              </a:pPr>
              <a:r>
                <a:rPr sz="2300" kern="0" spc="130" dirty="0">
                  <a:solidFill>
                    <a:srgbClr val="FFFFFF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&gt;</a:t>
              </a:r>
              <a:r>
                <a:rPr sz="2300" b="1" kern="0" spc="13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离散对数问题的应用-</a:t>
              </a:r>
              <a:r>
                <a:rPr sz="2300" b="1" kern="0" spc="0" dirty="0">
                  <a:solidFill>
                    <a:srgbClr val="FFC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DSA</a:t>
              </a:r>
              <a:r>
                <a:rPr sz="2300" b="1" kern="0" spc="130" dirty="0">
                  <a:solidFill>
                    <a:srgbClr val="FFC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数字签名</a:t>
              </a:r>
              <a:r>
                <a:rPr sz="2300" b="1" kern="0" spc="120" dirty="0">
                  <a:solidFill>
                    <a:srgbClr val="FFC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算法</a:t>
              </a:r>
              <a:endParaRPr lang="en-US" altLang="en-US" sz="2300" dirty="0"/>
            </a:p>
          </p:txBody>
        </p:sp>
      </p:grpSp>
      <p:sp>
        <p:nvSpPr>
          <p:cNvPr id="1046" name="textbox 1046"/>
          <p:cNvSpPr/>
          <p:nvPr/>
        </p:nvSpPr>
        <p:spPr>
          <a:xfrm>
            <a:off x="240284" y="1076959"/>
            <a:ext cx="2343785" cy="17500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5845"/>
              </a:lnSpc>
            </a:pPr>
            <a:r>
              <a:rPr sz="4600" kern="0" spc="120" dirty="0">
                <a:solidFill>
                  <a:srgbClr val="604A7B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</a:t>
            </a:r>
            <a:r>
              <a:rPr sz="4600" kern="0" spc="-340" dirty="0">
                <a:solidFill>
                  <a:srgbClr val="604A7B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600" kern="0" spc="120" baseline="15000" dirty="0">
                <a:ln w="8717" cap="flat" cmpd="sng">
                  <a:solidFill>
                    <a:srgbClr val="7E0C6E">
                      <a:alpha val="100000"/>
                    </a:srgbClr>
                  </a:solidFill>
                  <a:prstDash val="solid"/>
                  <a:bevel/>
                </a:ln>
                <a:solidFill>
                  <a:srgbClr val="7E0C6E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算法解释</a:t>
            </a:r>
            <a:endParaRPr lang="en-US" altLang="en-US" sz="3600" baseline="15000" dirty="0"/>
          </a:p>
          <a:p>
            <a:pPr algn="l" rtl="0" eaLnBrk="0">
              <a:lnSpc>
                <a:spcPct val="119000"/>
              </a:lnSpc>
            </a:pPr>
            <a:endParaRPr lang="en-US" altLang="en-US" sz="1000" dirty="0"/>
          </a:p>
          <a:p>
            <a:pPr algn="r" rtl="0" eaLnBrk="0">
              <a:lnSpc>
                <a:spcPct val="98000"/>
              </a:lnSpc>
              <a:spcBef>
                <a:spcPts val="700"/>
              </a:spcBef>
            </a:pPr>
            <a:r>
              <a:rPr sz="2300" kern="0" spc="40" dirty="0">
                <a:ln w="8717" cap="flat" cmpd="sng">
                  <a:solidFill>
                    <a:srgbClr val="FFFFFF">
                      <a:alpha val="100000"/>
                    </a:srgbClr>
                  </a:solidFill>
                  <a:prstDash val="solid"/>
                  <a:bevel/>
                </a:ln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参数</a:t>
            </a:r>
            <a:endParaRPr lang="en-US" altLang="en-US" sz="2300" dirty="0"/>
          </a:p>
          <a:p>
            <a:pPr algn="r" rtl="0" eaLnBrk="0">
              <a:lnSpc>
                <a:spcPct val="99000"/>
              </a:lnSpc>
              <a:spcBef>
                <a:spcPts val="165"/>
              </a:spcBef>
            </a:pPr>
            <a:r>
              <a:rPr sz="2300" kern="0" spc="30" dirty="0">
                <a:ln w="8717" cap="flat" cmpd="sng">
                  <a:solidFill>
                    <a:srgbClr val="FFFFFF">
                      <a:alpha val="100000"/>
                    </a:srgbClr>
                  </a:solidFill>
                  <a:prstDash val="solid"/>
                  <a:bevel/>
                </a:ln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设置</a:t>
            </a:r>
            <a:endParaRPr lang="en-US" altLang="en-US" sz="2300" dirty="0"/>
          </a:p>
        </p:txBody>
      </p:sp>
      <p:sp>
        <p:nvSpPr>
          <p:cNvPr id="1048" name="rect"/>
          <p:cNvSpPr/>
          <p:nvPr/>
        </p:nvSpPr>
        <p:spPr>
          <a:xfrm>
            <a:off x="193675" y="862329"/>
            <a:ext cx="11803379" cy="7620"/>
          </a:xfrm>
          <a:prstGeom prst="rect">
            <a:avLst/>
          </a:pr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050" name="picture 10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9661995" y="83184"/>
            <a:ext cx="2530004" cy="802005"/>
          </a:xfrm>
          <a:prstGeom prst="rect">
            <a:avLst/>
          </a:prstGeom>
        </p:spPr>
      </p:pic>
      <p:sp>
        <p:nvSpPr>
          <p:cNvPr id="1052" name="textbox 1052"/>
          <p:cNvSpPr/>
          <p:nvPr/>
        </p:nvSpPr>
        <p:spPr>
          <a:xfrm>
            <a:off x="1244812" y="1882013"/>
            <a:ext cx="1709420" cy="4229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algn="r" rtl="0" eaLnBrk="0">
              <a:lnSpc>
                <a:spcPct val="100000"/>
              </a:lnSpc>
            </a:pPr>
            <a:r>
              <a:rPr sz="2600" kern="0" spc="-23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参数定义：</a:t>
            </a:r>
            <a:endParaRPr lang="en-US" altLang="en-US" sz="26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picture 10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056" name="picture 10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45363" y="0"/>
            <a:ext cx="11919203" cy="6858000"/>
          </a:xfrm>
          <a:prstGeom prst="rect">
            <a:avLst/>
          </a:prstGeom>
        </p:spPr>
      </p:pic>
      <p:pic>
        <p:nvPicPr>
          <p:cNvPr id="1058" name="picture 10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66800" y="4283964"/>
            <a:ext cx="6793992" cy="2308860"/>
          </a:xfrm>
          <a:prstGeom prst="rect">
            <a:avLst/>
          </a:prstGeom>
        </p:spPr>
      </p:pic>
      <p:sp>
        <p:nvSpPr>
          <p:cNvPr id="1060" name="textbox 1060"/>
          <p:cNvSpPr/>
          <p:nvPr/>
        </p:nvSpPr>
        <p:spPr>
          <a:xfrm>
            <a:off x="1961870" y="2088311"/>
            <a:ext cx="622300" cy="7385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0000"/>
              </a:lnSpc>
            </a:pPr>
            <a:endParaRPr lang="en-US" altLang="en-US" sz="100" dirty="0"/>
          </a:p>
          <a:p>
            <a:pPr marL="13970" indent="-1905" algn="l" rtl="0" eaLnBrk="0">
              <a:lnSpc>
                <a:spcPct val="102000"/>
              </a:lnSpc>
            </a:pPr>
            <a:r>
              <a:rPr sz="2300" kern="0" spc="40" dirty="0">
                <a:ln w="8717" cap="flat" cmpd="sng">
                  <a:solidFill>
                    <a:srgbClr val="FFFFFF">
                      <a:alpha val="100000"/>
                    </a:srgbClr>
                  </a:solidFill>
                  <a:prstDash val="solid"/>
                  <a:bevel/>
                </a:ln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参数</a:t>
            </a:r>
            <a:r>
              <a:rPr sz="2300" kern="0" spc="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300" kern="0" spc="30" dirty="0">
                <a:ln w="8717" cap="flat" cmpd="sng">
                  <a:solidFill>
                    <a:srgbClr val="FFFFFF">
                      <a:alpha val="100000"/>
                    </a:srgbClr>
                  </a:solidFill>
                  <a:prstDash val="solid"/>
                  <a:bevel/>
                </a:ln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设置</a:t>
            </a:r>
            <a:endParaRPr lang="en-US" altLang="en-US" sz="2300" dirty="0"/>
          </a:p>
        </p:txBody>
      </p:sp>
      <p:pic>
        <p:nvPicPr>
          <p:cNvPr id="1062" name="picture 10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09600" y="1905000"/>
            <a:ext cx="7511796" cy="1856232"/>
          </a:xfrm>
          <a:prstGeom prst="rect">
            <a:avLst/>
          </a:prstGeom>
        </p:spPr>
      </p:pic>
      <p:grpSp>
        <p:nvGrpSpPr>
          <p:cNvPr id="78" name="group 78"/>
          <p:cNvGrpSpPr/>
          <p:nvPr/>
        </p:nvGrpSpPr>
        <p:grpSpPr>
          <a:xfrm rot="21600000">
            <a:off x="137160" y="139128"/>
            <a:ext cx="9308554" cy="625017"/>
            <a:chOff x="0" y="0"/>
            <a:chExt cx="9308554" cy="625017"/>
          </a:xfrm>
        </p:grpSpPr>
        <p:pic>
          <p:nvPicPr>
            <p:cNvPr id="1064" name="picture 106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600000">
              <a:off x="0" y="0"/>
              <a:ext cx="9308554" cy="625017"/>
            </a:xfrm>
            <a:prstGeom prst="rect">
              <a:avLst/>
            </a:prstGeom>
          </p:spPr>
        </p:pic>
        <p:sp>
          <p:nvSpPr>
            <p:cNvPr id="1066" name="textbox 1066"/>
            <p:cNvSpPr/>
            <p:nvPr/>
          </p:nvSpPr>
          <p:spPr>
            <a:xfrm>
              <a:off x="-12700" y="-12700"/>
              <a:ext cx="9334500" cy="6794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marL="1420495" algn="l" rtl="0" eaLnBrk="0">
                <a:lnSpc>
                  <a:spcPts val="2885"/>
                </a:lnSpc>
                <a:spcBef>
                  <a:spcPts val="5"/>
                </a:spcBef>
              </a:pPr>
              <a:r>
                <a:rPr sz="2300" kern="0" spc="130" dirty="0">
                  <a:solidFill>
                    <a:srgbClr val="FFFFFF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&gt;</a:t>
              </a:r>
              <a:r>
                <a:rPr sz="2300" b="1" kern="0" spc="13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离散对数问题的应用-</a:t>
              </a:r>
              <a:r>
                <a:rPr sz="2300" b="1" kern="0" spc="0" dirty="0">
                  <a:solidFill>
                    <a:srgbClr val="FFC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DSA</a:t>
              </a:r>
              <a:r>
                <a:rPr sz="2300" b="1" kern="0" spc="130" dirty="0">
                  <a:solidFill>
                    <a:srgbClr val="FFC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数字签名</a:t>
              </a:r>
              <a:r>
                <a:rPr sz="2300" b="1" kern="0" spc="120" dirty="0">
                  <a:solidFill>
                    <a:srgbClr val="FFC000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算法</a:t>
              </a:r>
              <a:endParaRPr lang="en-US" altLang="en-US" sz="2300" dirty="0"/>
            </a:p>
          </p:txBody>
        </p:sp>
      </p:grpSp>
      <p:sp>
        <p:nvSpPr>
          <p:cNvPr id="1068" name="textbox 1068"/>
          <p:cNvSpPr/>
          <p:nvPr/>
        </p:nvSpPr>
        <p:spPr>
          <a:xfrm>
            <a:off x="10084722" y="2737993"/>
            <a:ext cx="1953260" cy="25463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7000"/>
              </a:lnSpc>
            </a:pPr>
            <a:endParaRPr lang="en-US" altLang="en-US" sz="100" dirty="0"/>
          </a:p>
          <a:p>
            <a:pPr marL="46355" indent="-20955" algn="l" rtl="0" eaLnBrk="0">
              <a:lnSpc>
                <a:spcPct val="102000"/>
              </a:lnSpc>
            </a:pPr>
            <a:r>
              <a:rPr sz="2700" kern="0" spc="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传输</a:t>
            </a:r>
            <a:r>
              <a:rPr sz="2700" kern="0" spc="20" dirty="0">
                <a:ln w="10151" cap="flat" cmpd="sng">
                  <a:solidFill>
                    <a:srgbClr val="7E0C6E">
                      <a:alpha val="100000"/>
                    </a:srgbClr>
                  </a:solidFill>
                  <a:prstDash val="solid"/>
                  <a:bevel/>
                </a:ln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(r,s,M)</a:t>
            </a:r>
            <a:r>
              <a:rPr sz="2700" kern="0" spc="1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</a:t>
            </a:r>
            <a:r>
              <a:rPr sz="2700" kern="0" spc="-2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至验证方</a:t>
            </a:r>
            <a:endParaRPr lang="en-US" altLang="en-US" sz="27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algn="l" rtl="0" eaLnBrk="0">
              <a:lnSpc>
                <a:spcPct val="113000"/>
              </a:lnSpc>
            </a:pPr>
            <a:endParaRPr lang="en-US" altLang="en-US" sz="600" dirty="0"/>
          </a:p>
          <a:p>
            <a:pPr marL="38735" indent="-26670" algn="l" rtl="0" eaLnBrk="0">
              <a:lnSpc>
                <a:spcPct val="100000"/>
              </a:lnSpc>
              <a:spcBef>
                <a:spcPts val="0"/>
              </a:spcBef>
            </a:pPr>
            <a:r>
              <a:rPr sz="2700" kern="0" spc="5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期间可能损</a:t>
            </a:r>
            <a:r>
              <a:rPr sz="2700" kern="0" spc="1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   </a:t>
            </a:r>
            <a:r>
              <a:rPr sz="2700" kern="0" spc="1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坏或者被篡   </a:t>
            </a:r>
            <a:r>
              <a:rPr sz="2700" kern="0" spc="1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改成</a:t>
            </a:r>
            <a:r>
              <a:rPr sz="2700" kern="0" spc="10" dirty="0">
                <a:ln w="10151" cap="flat" cmpd="sng">
                  <a:solidFill>
                    <a:srgbClr val="7E0C6E">
                      <a:alpha val="100000"/>
                    </a:srgbClr>
                  </a:solidFill>
                  <a:prstDash val="solid"/>
                  <a:bevel/>
                </a:ln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(r',s',M')</a:t>
            </a:r>
            <a:endParaRPr lang="en-US" altLang="en-US" sz="2700" dirty="0"/>
          </a:p>
        </p:txBody>
      </p:sp>
      <p:pic>
        <p:nvPicPr>
          <p:cNvPr id="1070" name="picture 10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8293100" y="2882900"/>
            <a:ext cx="1701800" cy="2360028"/>
          </a:xfrm>
          <a:prstGeom prst="rect">
            <a:avLst/>
          </a:prstGeom>
        </p:spPr>
      </p:pic>
      <p:sp>
        <p:nvSpPr>
          <p:cNvPr id="1072" name="rect"/>
          <p:cNvSpPr/>
          <p:nvPr/>
        </p:nvSpPr>
        <p:spPr>
          <a:xfrm>
            <a:off x="193675" y="862329"/>
            <a:ext cx="11803379" cy="7620"/>
          </a:xfrm>
          <a:prstGeom prst="rect">
            <a:avLst/>
          </a:pr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074" name="picture 10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9661995" y="83184"/>
            <a:ext cx="2530004" cy="802005"/>
          </a:xfrm>
          <a:prstGeom prst="rect">
            <a:avLst/>
          </a:prstGeom>
        </p:spPr>
      </p:pic>
      <p:sp>
        <p:nvSpPr>
          <p:cNvPr id="1076" name="textbox 1076"/>
          <p:cNvSpPr/>
          <p:nvPr/>
        </p:nvSpPr>
        <p:spPr>
          <a:xfrm>
            <a:off x="240284" y="1076959"/>
            <a:ext cx="1579244" cy="7683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5845"/>
              </a:lnSpc>
            </a:pPr>
            <a:r>
              <a:rPr sz="4600" kern="0" spc="130" dirty="0">
                <a:solidFill>
                  <a:srgbClr val="604A7B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I</a:t>
            </a:r>
            <a:r>
              <a:rPr sz="4600" kern="0" spc="-360" dirty="0">
                <a:solidFill>
                  <a:srgbClr val="604A7B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</a:t>
            </a:r>
            <a:r>
              <a:rPr sz="3600" kern="0" spc="130" baseline="15000" dirty="0">
                <a:ln w="8717" cap="flat" cmpd="sng">
                  <a:solidFill>
                    <a:srgbClr val="7E0C6E">
                      <a:alpha val="100000"/>
                    </a:srgbClr>
                  </a:solidFill>
                  <a:prstDash val="solid"/>
                  <a:bevel/>
                </a:ln>
                <a:solidFill>
                  <a:srgbClr val="7E0C6E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算法解释</a:t>
            </a:r>
            <a:endParaRPr lang="en-US" altLang="en-US" sz="3600" baseline="15000" dirty="0"/>
          </a:p>
        </p:txBody>
      </p:sp>
      <p:sp>
        <p:nvSpPr>
          <p:cNvPr id="1078" name="textbox 1078"/>
          <p:cNvSpPr/>
          <p:nvPr/>
        </p:nvSpPr>
        <p:spPr>
          <a:xfrm>
            <a:off x="3151587" y="3826382"/>
            <a:ext cx="1360169" cy="4445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3295"/>
              </a:lnSpc>
            </a:pP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DSA</a:t>
            </a:r>
            <a:r>
              <a:rPr sz="2700" kern="0" spc="8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验证</a:t>
            </a:r>
            <a:endParaRPr lang="en-US" altLang="en-US" sz="2700" dirty="0"/>
          </a:p>
        </p:txBody>
      </p:sp>
      <p:sp>
        <p:nvSpPr>
          <p:cNvPr id="1080" name="textbox 1080"/>
          <p:cNvSpPr/>
          <p:nvPr/>
        </p:nvSpPr>
        <p:spPr>
          <a:xfrm>
            <a:off x="3151587" y="1424813"/>
            <a:ext cx="1360169" cy="4311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9000"/>
              </a:lnSpc>
            </a:pPr>
            <a:r>
              <a:rPr sz="2700" kern="0" spc="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DSA</a:t>
            </a:r>
            <a:r>
              <a:rPr sz="2700" kern="0" spc="80" dirty="0">
                <a:solidFill>
                  <a:srgbClr val="7E0C6E">
                    <a:alpha val="100000"/>
                  </a:srgb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签名</a:t>
            </a:r>
            <a:endParaRPr lang="en-US" altLang="en-US" sz="2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"/>
          <p:cNvSpPr/>
          <p:nvPr/>
        </p:nvSpPr>
        <p:spPr>
          <a:xfrm>
            <a:off x="0" y="0"/>
            <a:ext cx="12115800" cy="6781800"/>
          </a:xfrm>
          <a:prstGeom prst="rect">
            <a:avLst/>
          </a:prstGeom>
          <a:solidFill>
            <a:srgbClr val="EEEEE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grpSp>
        <p:nvGrpSpPr>
          <p:cNvPr id="2" name="group 2"/>
          <p:cNvGrpSpPr/>
          <p:nvPr/>
        </p:nvGrpSpPr>
        <p:grpSpPr>
          <a:xfrm rot="21600000">
            <a:off x="16763" y="2267851"/>
            <a:ext cx="6952500" cy="2609582"/>
            <a:chOff x="0" y="0"/>
            <a:chExt cx="6952500" cy="2609582"/>
          </a:xfrm>
        </p:grpSpPr>
        <p:sp>
          <p:nvSpPr>
            <p:cNvPr id="24" name="path"/>
            <p:cNvSpPr/>
            <p:nvPr/>
          </p:nvSpPr>
          <p:spPr>
            <a:xfrm>
              <a:off x="469" y="0"/>
              <a:ext cx="4875352" cy="2609582"/>
            </a:xfrm>
            <a:custGeom>
              <a:avLst/>
              <a:gdLst/>
              <a:ahLst/>
              <a:cxnLst/>
              <a:rect l="0" t="0" r="0" b="0"/>
              <a:pathLst>
                <a:path w="7677" h="4109">
                  <a:moveTo>
                    <a:pt x="7677" y="2566"/>
                  </a:moveTo>
                  <a:lnTo>
                    <a:pt x="0" y="2566"/>
                  </a:lnTo>
                  <a:lnTo>
                    <a:pt x="0" y="3254"/>
                  </a:lnTo>
                  <a:lnTo>
                    <a:pt x="6350" y="3254"/>
                  </a:lnTo>
                  <a:lnTo>
                    <a:pt x="5798" y="4109"/>
                  </a:lnTo>
                  <a:lnTo>
                    <a:pt x="6661" y="4109"/>
                  </a:lnTo>
                  <a:lnTo>
                    <a:pt x="7677" y="2566"/>
                  </a:lnTo>
                </a:path>
                <a:path w="7677" h="4109">
                  <a:moveTo>
                    <a:pt x="7677" y="1543"/>
                  </a:moveTo>
                  <a:lnTo>
                    <a:pt x="6609" y="0"/>
                  </a:lnTo>
                  <a:lnTo>
                    <a:pt x="5746" y="0"/>
                  </a:lnTo>
                  <a:lnTo>
                    <a:pt x="6350" y="855"/>
                  </a:lnTo>
                  <a:lnTo>
                    <a:pt x="0" y="855"/>
                  </a:lnTo>
                  <a:lnTo>
                    <a:pt x="0" y="1543"/>
                  </a:lnTo>
                  <a:lnTo>
                    <a:pt x="7677" y="1543"/>
                  </a:lnTo>
                </a:path>
              </a:pathLst>
            </a:custGeom>
            <a:solidFill>
              <a:srgbClr val="302F2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6" name="path"/>
            <p:cNvSpPr/>
            <p:nvPr/>
          </p:nvSpPr>
          <p:spPr>
            <a:xfrm>
              <a:off x="1112647" y="0"/>
              <a:ext cx="5839853" cy="2609582"/>
            </a:xfrm>
            <a:custGeom>
              <a:avLst/>
              <a:gdLst/>
              <a:ahLst/>
              <a:cxnLst/>
              <a:rect l="0" t="0" r="0" b="0"/>
              <a:pathLst>
                <a:path w="9196" h="4109">
                  <a:moveTo>
                    <a:pt x="7832" y="4109"/>
                  </a:moveTo>
                  <a:lnTo>
                    <a:pt x="7021" y="4109"/>
                  </a:lnTo>
                  <a:lnTo>
                    <a:pt x="8143" y="2399"/>
                  </a:lnTo>
                  <a:lnTo>
                    <a:pt x="0" y="2399"/>
                  </a:lnTo>
                  <a:lnTo>
                    <a:pt x="0" y="1709"/>
                  </a:lnTo>
                  <a:lnTo>
                    <a:pt x="8091" y="1709"/>
                  </a:lnTo>
                  <a:lnTo>
                    <a:pt x="6920" y="0"/>
                  </a:lnTo>
                  <a:lnTo>
                    <a:pt x="7832" y="0"/>
                  </a:lnTo>
                  <a:lnTo>
                    <a:pt x="9196" y="2082"/>
                  </a:lnTo>
                  <a:lnTo>
                    <a:pt x="7832" y="4109"/>
                  </a:lnTo>
                </a:path>
              </a:pathLst>
            </a:custGeom>
            <a:solidFill>
              <a:srgbClr val="802157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  <p:sp>
          <p:nvSpPr>
            <p:cNvPr id="28" name="path"/>
            <p:cNvSpPr/>
            <p:nvPr/>
          </p:nvSpPr>
          <p:spPr>
            <a:xfrm>
              <a:off x="0" y="550024"/>
              <a:ext cx="4038599" cy="406907"/>
            </a:xfrm>
            <a:custGeom>
              <a:avLst/>
              <a:gdLst/>
              <a:ahLst/>
              <a:cxnLst/>
              <a:rect l="0" t="0" r="0" b="0"/>
              <a:pathLst>
                <a:path w="6359" h="640">
                  <a:moveTo>
                    <a:pt x="6359" y="640"/>
                  </a:moveTo>
                  <a:lnTo>
                    <a:pt x="0" y="640"/>
                  </a:lnTo>
                  <a:lnTo>
                    <a:pt x="0" y="0"/>
                  </a:lnTo>
                  <a:lnTo>
                    <a:pt x="6359" y="0"/>
                  </a:lnTo>
                  <a:lnTo>
                    <a:pt x="6359" y="640"/>
                  </a:lnTo>
                </a:path>
              </a:pathLst>
            </a:custGeom>
            <a:solidFill>
              <a:srgbClr val="302F2C">
                <a:alpha val="100000"/>
              </a:srgbClr>
            </a:solidFill>
            <a:ln cap="flat">
              <a:noFill/>
              <a:prstDash val="solid"/>
              <a:miter lim="0"/>
            </a:ln>
          </p:spPr>
          <p:txBody>
            <a:bodyPr rtlCol="0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textbox 30"/>
          <p:cNvSpPr/>
          <p:nvPr/>
        </p:nvSpPr>
        <p:spPr>
          <a:xfrm>
            <a:off x="7553909" y="2635567"/>
            <a:ext cx="2764154" cy="19488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809625" algn="l" rtl="0" eaLnBrk="0">
              <a:lnSpc>
                <a:spcPct val="71000"/>
              </a:lnSpc>
            </a:pPr>
            <a:r>
              <a:rPr sz="7400" kern="0" spc="-10" dirty="0">
                <a:solidFill>
                  <a:srgbClr val="802157">
                    <a:alpha val="100000"/>
                  </a:srgbClr>
                </a:solidFill>
                <a:latin typeface="Segoe Print" panose="02000600000000000000"/>
                <a:ea typeface="Segoe Print" panose="02000600000000000000"/>
                <a:cs typeface="Segoe Print" panose="02000600000000000000"/>
              </a:rPr>
              <a:t>02</a:t>
            </a:r>
            <a:endParaRPr lang="en-US" altLang="en-US" sz="7400" dirty="0"/>
          </a:p>
          <a:p>
            <a:pPr algn="r" rtl="0" eaLnBrk="0">
              <a:lnSpc>
                <a:spcPct val="95000"/>
              </a:lnSpc>
              <a:spcBef>
                <a:spcPts val="25"/>
              </a:spcBef>
            </a:pPr>
            <a:r>
              <a:rPr sz="7300" kern="0" spc="-150" baseline="150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问</a:t>
            </a:r>
            <a:r>
              <a:rPr sz="4700" kern="0" spc="8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7300" kern="0" spc="-150" baseline="150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介</a:t>
            </a:r>
            <a:r>
              <a:rPr sz="4700" kern="0" spc="-10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7300" kern="0" spc="-150" baseline="150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绍</a:t>
            </a:r>
            <a:endParaRPr lang="en-US" altLang="en-US" sz="7300" baseline="150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8305393" y="3448278"/>
            <a:ext cx="663968" cy="1042123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0682160" y="283178"/>
            <a:ext cx="1128886" cy="11218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sp>
        <p:nvSpPr>
          <p:cNvPr id="38" name="rect"/>
          <p:cNvSpPr/>
          <p:nvPr/>
        </p:nvSpPr>
        <p:spPr>
          <a:xfrm>
            <a:off x="193675" y="862329"/>
            <a:ext cx="11803379" cy="7620"/>
          </a:xfrm>
          <a:prstGeom prst="rect">
            <a:avLst/>
          </a:pr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9661995" y="83184"/>
            <a:ext cx="2530004" cy="80200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21600000">
            <a:off x="137160" y="139128"/>
            <a:ext cx="9308554" cy="625017"/>
            <a:chOff x="0" y="0"/>
            <a:chExt cx="9308554" cy="625017"/>
          </a:xfrm>
        </p:grpSpPr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600000">
              <a:off x="0" y="0"/>
              <a:ext cx="9308554" cy="625017"/>
            </a:xfrm>
            <a:prstGeom prst="rect">
              <a:avLst/>
            </a:prstGeom>
          </p:spPr>
        </p:pic>
        <p:sp>
          <p:nvSpPr>
            <p:cNvPr id="44" name="textbox 44"/>
            <p:cNvSpPr/>
            <p:nvPr/>
          </p:nvSpPr>
          <p:spPr>
            <a:xfrm>
              <a:off x="-12700" y="-12700"/>
              <a:ext cx="9334500" cy="67945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1000"/>
                </a:lnSpc>
              </a:pPr>
              <a:endParaRPr lang="en-US" altLang="en-US" sz="1000" dirty="0"/>
            </a:p>
            <a:p>
              <a:pPr marL="1420495" algn="l" rtl="0" eaLnBrk="0">
                <a:lnSpc>
                  <a:spcPts val="2885"/>
                </a:lnSpc>
                <a:spcBef>
                  <a:spcPts val="5"/>
                </a:spcBef>
              </a:pPr>
              <a:r>
                <a:rPr sz="2300" kern="0" spc="130" dirty="0">
                  <a:solidFill>
                    <a:srgbClr val="FFFFFF">
                      <a:alpha val="100000"/>
                    </a:srgbClr>
                  </a:solidFill>
                  <a:latin typeface="Wingdings" panose="05000000000000000000"/>
                  <a:ea typeface="Wingdings" panose="05000000000000000000"/>
                  <a:cs typeface="Wingdings" panose="05000000000000000000"/>
                </a:rPr>
                <a:t>&gt;</a:t>
              </a:r>
              <a:r>
                <a:rPr sz="2300" b="1" kern="0" spc="130" dirty="0">
                  <a:solidFill>
                    <a:srgbClr val="FFFFFF">
                      <a:alpha val="100000"/>
                    </a:srgb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基本离散对数问题</a:t>
              </a:r>
              <a:endParaRPr lang="en-US" altLang="en-US" sz="2300" dirty="0"/>
            </a:p>
          </p:txBody>
        </p:sp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551832" y="0"/>
            <a:ext cx="6640167" cy="6858000"/>
          </a:xfrm>
          <a:prstGeom prst="rect">
            <a:avLst/>
          </a:prstGeom>
        </p:spPr>
      </p:pic>
      <p:sp>
        <p:nvSpPr>
          <p:cNvPr id="48" name="textbox 48"/>
          <p:cNvSpPr/>
          <p:nvPr/>
        </p:nvSpPr>
        <p:spPr>
          <a:xfrm>
            <a:off x="785950" y="1523986"/>
            <a:ext cx="6729730" cy="35064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87630" algn="l" rtl="0" eaLnBrk="0">
              <a:lnSpc>
                <a:spcPct val="100000"/>
              </a:lnSpc>
            </a:pPr>
            <a:r>
              <a:rPr sz="1500" kern="0" spc="80" dirty="0">
                <a:ln w="579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什么是离散对数：</a:t>
            </a:r>
            <a:endParaRPr lang="en-US" altLang="en-US" sz="1500" dirty="0"/>
          </a:p>
          <a:p>
            <a:pPr algn="l" rtl="0" eaLnBrk="0">
              <a:lnSpc>
                <a:spcPct val="160000"/>
              </a:lnSpc>
            </a:pPr>
            <a:endParaRPr lang="en-US" altLang="en-US" sz="1000" dirty="0"/>
          </a:p>
          <a:p>
            <a:pPr marL="88900" algn="l" rtl="0" eaLnBrk="0">
              <a:lnSpc>
                <a:spcPts val="3400"/>
              </a:lnSpc>
              <a:spcBef>
                <a:spcPts val="470"/>
              </a:spcBef>
            </a:pPr>
            <a:r>
              <a:rPr sz="2400" kern="0" spc="-50" baseline="-330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使得</a:t>
            </a:r>
            <a:r>
              <a:rPr sz="1500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   </a:t>
            </a:r>
            <a:r>
              <a:rPr sz="2400" kern="0" spc="-50" baseline="95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,</a:t>
            </a:r>
            <a:r>
              <a:rPr sz="15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                   </a:t>
            </a:r>
            <a:r>
              <a:rPr sz="2400" kern="0" spc="-50" baseline="9500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,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  </a:t>
            </a:r>
            <a:endParaRPr lang="en-US" altLang="en-US" sz="1500" dirty="0"/>
          </a:p>
          <a:p>
            <a:pPr marL="89535" algn="l" rtl="0" eaLnBrk="0">
              <a:lnSpc>
                <a:spcPct val="97000"/>
              </a:lnSpc>
              <a:spcBef>
                <a:spcPts val="1340"/>
              </a:spcBef>
            </a:pP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数的模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的离散对数。</a:t>
            </a:r>
            <a:endParaRPr lang="en-US" altLang="en-US" sz="1500" dirty="0"/>
          </a:p>
          <a:p>
            <a:pPr algn="l" rtl="0" eaLnBrk="0">
              <a:lnSpc>
                <a:spcPct val="111000"/>
              </a:lnSpc>
            </a:pPr>
            <a:endParaRPr lang="en-US" altLang="en-US" sz="1000" dirty="0"/>
          </a:p>
          <a:p>
            <a:pPr algn="l" rtl="0" eaLnBrk="0">
              <a:lnSpc>
                <a:spcPct val="112000"/>
              </a:lnSpc>
            </a:pPr>
            <a:endParaRPr lang="en-US" altLang="en-US" sz="1000" dirty="0"/>
          </a:p>
          <a:p>
            <a:pPr marL="14605" algn="l" rtl="0" eaLnBrk="0">
              <a:lnSpc>
                <a:spcPct val="100000"/>
              </a:lnSpc>
              <a:spcBef>
                <a:spcPts val="450"/>
              </a:spcBef>
            </a:pPr>
            <a:r>
              <a:rPr sz="1500" kern="0" spc="70" dirty="0">
                <a:ln w="579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离散对数难题：</a:t>
            </a:r>
            <a:endParaRPr lang="en-US" altLang="en-US" sz="1500" dirty="0"/>
          </a:p>
          <a:p>
            <a:pPr marL="555625" algn="l" rtl="0" eaLnBrk="0">
              <a:lnSpc>
                <a:spcPct val="95000"/>
              </a:lnSpc>
              <a:spcBef>
                <a:spcPts val="1175"/>
              </a:spcBef>
            </a:pP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【直观理解】当已知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一个质数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和它的一个原根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500" kern="0" spc="-15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，如果给定一个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b</a:t>
            </a: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lang="en-US" altLang="en-US" sz="1500" dirty="0"/>
          </a:p>
          <a:p>
            <a:pPr marL="12700" algn="l" rtl="0" eaLnBrk="0">
              <a:lnSpc>
                <a:spcPts val="2730"/>
              </a:lnSpc>
            </a:pP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要计算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i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的值比较困难。</a:t>
            </a:r>
            <a:endParaRPr lang="en-US" altLang="en-US" sz="1500" dirty="0"/>
          </a:p>
          <a:p>
            <a:pPr marL="548005" algn="l" rtl="0" eaLnBrk="0">
              <a:lnSpc>
                <a:spcPct val="95000"/>
              </a:lnSpc>
              <a:spcBef>
                <a:spcPts val="1390"/>
              </a:spcBef>
            </a:pPr>
            <a:r>
              <a:rPr sz="1500" kern="0" spc="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【定义】给定群</a:t>
            </a:r>
            <a:r>
              <a:rPr sz="1500" kern="0" spc="5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500" kern="0" spc="-14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，设</a:t>
            </a:r>
            <a:r>
              <a:rPr sz="1500" kern="0" spc="5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g, ℎ</a:t>
            </a:r>
            <a:r>
              <a:rPr sz="1500" kern="0" spc="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属于</a:t>
            </a:r>
            <a:r>
              <a:rPr sz="1500" kern="0" spc="5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500" kern="0" spc="-13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，且有等式</a:t>
            </a:r>
            <a:r>
              <a:rPr sz="1500" kern="0" spc="5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ℎ</a:t>
            </a:r>
            <a:r>
              <a:rPr sz="1500" kern="0" spc="24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5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=</a:t>
            </a:r>
            <a:r>
              <a:rPr sz="1500" kern="0" spc="14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700" kern="0" spc="0" baseline="34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1100" kern="0" spc="5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，那么求解</a:t>
            </a:r>
            <a:r>
              <a:rPr sz="1500" kern="0" spc="5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1500" kern="0" spc="-13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，就</a:t>
            </a:r>
            <a:endParaRPr lang="en-US" altLang="en-US" sz="1500" dirty="0"/>
          </a:p>
          <a:p>
            <a:pPr marL="14605" algn="l" rtl="0" eaLnBrk="0">
              <a:lnSpc>
                <a:spcPts val="3100"/>
              </a:lnSpc>
            </a:pP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是离散对数问题</a:t>
            </a:r>
            <a:r>
              <a:rPr lang="en-US" sz="1500" kern="0" spc="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[1]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称为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ℎ</a:t>
            </a:r>
            <a:r>
              <a:rPr sz="1500" kern="0" spc="-13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sz="1500" kern="0" spc="4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500" kern="0" spc="2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为底的离散对数，用符号表示为</a:t>
            </a: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log</a:t>
            </a:r>
            <a:r>
              <a:rPr sz="1500" kern="0" spc="-31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ℎ</a:t>
            </a:r>
            <a:r>
              <a:rPr sz="1500" kern="0" spc="3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sz="1500" kern="0" spc="4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或</a:t>
            </a:r>
            <a:endParaRPr lang="en-US" altLang="en-US" sz="1500" dirty="0"/>
          </a:p>
        </p:txBody>
      </p:sp>
      <p:sp>
        <p:nvSpPr>
          <p:cNvPr id="50" name="textbox 50"/>
          <p:cNvSpPr/>
          <p:nvPr/>
        </p:nvSpPr>
        <p:spPr>
          <a:xfrm>
            <a:off x="6963581" y="2285351"/>
            <a:ext cx="551815" cy="2559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1000"/>
              </a:lnSpc>
            </a:pPr>
            <a:r>
              <a:rPr sz="1500" kern="0" spc="13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500" kern="0" spc="1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为基</a:t>
            </a:r>
            <a:endParaRPr lang="en-US" altLang="en-US" sz="1500" dirty="0"/>
          </a:p>
        </p:txBody>
      </p:sp>
      <p:sp>
        <p:nvSpPr>
          <p:cNvPr id="52" name="textbox 52"/>
          <p:cNvSpPr/>
          <p:nvPr/>
        </p:nvSpPr>
        <p:spPr>
          <a:xfrm>
            <a:off x="6972058" y="1902446"/>
            <a:ext cx="553719" cy="2470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指数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i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,</a:t>
            </a:r>
            <a:endParaRPr lang="en-US" altLang="en-US" sz="1500" dirty="0"/>
          </a:p>
        </p:txBody>
      </p:sp>
      <p:sp>
        <p:nvSpPr>
          <p:cNvPr id="54" name="textbox 54"/>
          <p:cNvSpPr/>
          <p:nvPr/>
        </p:nvSpPr>
        <p:spPr>
          <a:xfrm>
            <a:off x="6771949" y="2285351"/>
            <a:ext cx="197485" cy="2552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1810"/>
              </a:lnSpc>
            </a:pP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</a:t>
            </a:r>
            <a:endParaRPr lang="en-US" altLang="en-US" sz="1400" dirty="0"/>
          </a:p>
        </p:txBody>
      </p:sp>
      <p:sp>
        <p:nvSpPr>
          <p:cNvPr id="56" name="textbox 56"/>
          <p:cNvSpPr/>
          <p:nvPr/>
        </p:nvSpPr>
        <p:spPr>
          <a:xfrm>
            <a:off x="6779226" y="1902446"/>
            <a:ext cx="203834" cy="2571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1825"/>
              </a:lnSpc>
            </a:pP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endParaRPr lang="en-US" altLang="en-US" sz="1500" dirty="0"/>
          </a:p>
        </p:txBody>
      </p:sp>
      <p:sp>
        <p:nvSpPr>
          <p:cNvPr id="58" name="textbox 58"/>
          <p:cNvSpPr/>
          <p:nvPr/>
        </p:nvSpPr>
        <p:spPr>
          <a:xfrm>
            <a:off x="6554214" y="2285351"/>
            <a:ext cx="203834" cy="2571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1825"/>
              </a:lnSpc>
            </a:pP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endParaRPr lang="en-US" altLang="en-US" sz="1500" dirty="0"/>
          </a:p>
        </p:txBody>
      </p:sp>
      <p:sp>
        <p:nvSpPr>
          <p:cNvPr id="60" name="textbox 60"/>
          <p:cNvSpPr/>
          <p:nvPr/>
        </p:nvSpPr>
        <p:spPr>
          <a:xfrm>
            <a:off x="6558847" y="1978408"/>
            <a:ext cx="217170" cy="1651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095"/>
              </a:lnSpc>
            </a:pP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</a:t>
            </a:r>
            <a:endParaRPr lang="en-US" altLang="en-US" sz="1500" dirty="0"/>
          </a:p>
        </p:txBody>
      </p:sp>
      <p:sp>
        <p:nvSpPr>
          <p:cNvPr id="62" name="textbox 62"/>
          <p:cNvSpPr/>
          <p:nvPr/>
        </p:nvSpPr>
        <p:spPr>
          <a:xfrm>
            <a:off x="5930069" y="2285351"/>
            <a:ext cx="616584" cy="2559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1000"/>
              </a:lnSpc>
            </a:pP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i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称为</a:t>
            </a:r>
            <a:r>
              <a:rPr sz="1500" kern="0" spc="1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b</a:t>
            </a:r>
            <a:endParaRPr lang="en-US" altLang="en-US" sz="1500" dirty="0"/>
          </a:p>
        </p:txBody>
      </p:sp>
      <p:sp>
        <p:nvSpPr>
          <p:cNvPr id="64" name="textbox 64"/>
          <p:cNvSpPr/>
          <p:nvPr/>
        </p:nvSpPr>
        <p:spPr>
          <a:xfrm>
            <a:off x="5937818" y="1902446"/>
            <a:ext cx="631190" cy="2546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0000"/>
              </a:lnSpc>
            </a:pP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一个唯</a:t>
            </a:r>
            <a:endParaRPr lang="en-US" altLang="en-US" sz="1500" dirty="0"/>
          </a:p>
        </p:txBody>
      </p:sp>
      <p:sp>
        <p:nvSpPr>
          <p:cNvPr id="66" name="textbox 66"/>
          <p:cNvSpPr/>
          <p:nvPr/>
        </p:nvSpPr>
        <p:spPr>
          <a:xfrm>
            <a:off x="5714360" y="2285351"/>
            <a:ext cx="219075" cy="2546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0000"/>
              </a:lnSpc>
            </a:pPr>
            <a:r>
              <a:rPr sz="1500" kern="0" spc="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</a:t>
            </a:r>
            <a:endParaRPr lang="en-US" altLang="en-US" sz="1500" dirty="0"/>
          </a:p>
        </p:txBody>
      </p:sp>
      <p:sp>
        <p:nvSpPr>
          <p:cNvPr id="68" name="textbox 68"/>
          <p:cNvSpPr/>
          <p:nvPr/>
        </p:nvSpPr>
        <p:spPr>
          <a:xfrm>
            <a:off x="5724107" y="1902446"/>
            <a:ext cx="214629" cy="2552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0000"/>
              </a:lnSpc>
            </a:pP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到</a:t>
            </a:r>
            <a:endParaRPr lang="en-US" altLang="en-US" sz="1500" dirty="0"/>
          </a:p>
        </p:txBody>
      </p:sp>
      <p:sp>
        <p:nvSpPr>
          <p:cNvPr id="70" name="textbox 70"/>
          <p:cNvSpPr/>
          <p:nvPr/>
        </p:nvSpPr>
        <p:spPr>
          <a:xfrm>
            <a:off x="5503715" y="2285351"/>
            <a:ext cx="217804" cy="2559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10"/>
              </a:lnSpc>
            </a:pPr>
            <a:r>
              <a:rPr sz="15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指</a:t>
            </a:r>
            <a:endParaRPr lang="en-US" altLang="en-US" sz="1500" dirty="0"/>
          </a:p>
        </p:txBody>
      </p:sp>
      <p:sp>
        <p:nvSpPr>
          <p:cNvPr id="72" name="textbox 72"/>
          <p:cNvSpPr/>
          <p:nvPr/>
        </p:nvSpPr>
        <p:spPr>
          <a:xfrm>
            <a:off x="5513462" y="1902446"/>
            <a:ext cx="220345" cy="2552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0000"/>
              </a:lnSpc>
            </a:pPr>
            <a:r>
              <a:rPr sz="1500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找</a:t>
            </a:r>
            <a:endParaRPr lang="en-US" altLang="en-US" sz="1500" dirty="0"/>
          </a:p>
        </p:txBody>
      </p:sp>
      <p:sp>
        <p:nvSpPr>
          <p:cNvPr id="74" name="textbox 74"/>
          <p:cNvSpPr/>
          <p:nvPr/>
        </p:nvSpPr>
        <p:spPr>
          <a:xfrm>
            <a:off x="5293881" y="2285351"/>
            <a:ext cx="216534" cy="2635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70"/>
              </a:lnSpc>
            </a:pP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么</a:t>
            </a:r>
            <a:endParaRPr lang="en-US" altLang="en-US" sz="1500" dirty="0"/>
          </a:p>
        </p:txBody>
      </p:sp>
      <p:sp>
        <p:nvSpPr>
          <p:cNvPr id="76" name="textbox 76"/>
          <p:cNvSpPr/>
          <p:nvPr/>
        </p:nvSpPr>
        <p:spPr>
          <a:xfrm>
            <a:off x="5303628" y="1902446"/>
            <a:ext cx="197485" cy="2552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1810"/>
              </a:lnSpc>
            </a:pP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</a:t>
            </a:r>
            <a:endParaRPr lang="en-US" altLang="en-US" sz="1400" dirty="0"/>
          </a:p>
        </p:txBody>
      </p:sp>
      <p:sp>
        <p:nvSpPr>
          <p:cNvPr id="78" name="textbox 78"/>
          <p:cNvSpPr/>
          <p:nvPr/>
        </p:nvSpPr>
        <p:spPr>
          <a:xfrm>
            <a:off x="5078374" y="2285351"/>
            <a:ext cx="220345" cy="2559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10"/>
              </a:lnSpc>
            </a:pPr>
            <a:r>
              <a:rPr sz="1500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那</a:t>
            </a:r>
            <a:endParaRPr lang="en-US" altLang="en-US" sz="1500" dirty="0"/>
          </a:p>
        </p:txBody>
      </p:sp>
      <p:sp>
        <p:nvSpPr>
          <p:cNvPr id="80" name="textbox 80"/>
          <p:cNvSpPr/>
          <p:nvPr/>
        </p:nvSpPr>
        <p:spPr>
          <a:xfrm>
            <a:off x="5088121" y="1902446"/>
            <a:ext cx="219075" cy="2584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30"/>
              </a:lnSpc>
            </a:pPr>
            <a:r>
              <a:rPr sz="1500" kern="0" spc="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</a:t>
            </a:r>
            <a:endParaRPr lang="en-US" altLang="en-US" sz="1500" dirty="0"/>
          </a:p>
        </p:txBody>
      </p:sp>
      <p:sp>
        <p:nvSpPr>
          <p:cNvPr id="82" name="textbox 82"/>
          <p:cNvSpPr/>
          <p:nvPr/>
        </p:nvSpPr>
        <p:spPr>
          <a:xfrm>
            <a:off x="4883530" y="2411347"/>
            <a:ext cx="57150" cy="812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440"/>
              </a:lnSpc>
            </a:pPr>
            <a:r>
              <a:rPr sz="200" kern="0" spc="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lang="en-US" altLang="en-US" sz="200" dirty="0"/>
          </a:p>
        </p:txBody>
      </p:sp>
      <p:sp>
        <p:nvSpPr>
          <p:cNvPr id="84" name="textbox 84"/>
          <p:cNvSpPr/>
          <p:nvPr/>
        </p:nvSpPr>
        <p:spPr>
          <a:xfrm>
            <a:off x="4855922" y="1978813"/>
            <a:ext cx="128270" cy="1689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130"/>
              </a:lnSpc>
            </a:pPr>
            <a:r>
              <a:rPr sz="1500" kern="0" spc="5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endParaRPr lang="en-US" altLang="en-US" sz="1500" dirty="0"/>
          </a:p>
        </p:txBody>
      </p:sp>
      <p:sp>
        <p:nvSpPr>
          <p:cNvPr id="86" name="textbox 86"/>
          <p:cNvSpPr/>
          <p:nvPr/>
        </p:nvSpPr>
        <p:spPr>
          <a:xfrm>
            <a:off x="4333083" y="2285351"/>
            <a:ext cx="542925" cy="2559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1000"/>
              </a:lnSpc>
            </a:pP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r>
              <a:rPr sz="1500" kern="0" spc="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成立</a:t>
            </a:r>
            <a:endParaRPr lang="en-US" altLang="en-US" sz="1500" dirty="0"/>
          </a:p>
        </p:txBody>
      </p:sp>
      <p:sp>
        <p:nvSpPr>
          <p:cNvPr id="88" name="textbox 88"/>
          <p:cNvSpPr/>
          <p:nvPr/>
        </p:nvSpPr>
        <p:spPr>
          <a:xfrm>
            <a:off x="4232461" y="1902446"/>
            <a:ext cx="634365" cy="2546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0000"/>
              </a:lnSpc>
            </a:pPr>
            <a:r>
              <a:rPr sz="1500" kern="0" spc="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个原根</a:t>
            </a:r>
            <a:endParaRPr lang="en-US" altLang="en-US" sz="1500" dirty="0"/>
          </a:p>
        </p:txBody>
      </p:sp>
      <p:pic>
        <p:nvPicPr>
          <p:cNvPr id="90" name="picture 9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696132" y="1915146"/>
            <a:ext cx="567350" cy="692222"/>
          </a:xfrm>
          <a:prstGeom prst="rect">
            <a:avLst/>
          </a:prstGeom>
        </p:spPr>
      </p:pic>
      <p:pic>
        <p:nvPicPr>
          <p:cNvPr id="92" name="picture 9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3429723" y="1915146"/>
            <a:ext cx="259533" cy="567644"/>
          </a:xfrm>
          <a:prstGeom prst="rect">
            <a:avLst/>
          </a:prstGeom>
        </p:spPr>
      </p:pic>
      <p:sp>
        <p:nvSpPr>
          <p:cNvPr id="94" name="textbox 94"/>
          <p:cNvSpPr/>
          <p:nvPr/>
        </p:nvSpPr>
        <p:spPr>
          <a:xfrm>
            <a:off x="3264596" y="2320800"/>
            <a:ext cx="125095" cy="2101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1000"/>
              </a:lnSpc>
            </a:pP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0</a:t>
            </a:r>
            <a:endParaRPr lang="en-US" altLang="en-US" sz="1500" dirty="0"/>
          </a:p>
        </p:txBody>
      </p:sp>
      <p:sp>
        <p:nvSpPr>
          <p:cNvPr id="96" name="textbox 96"/>
          <p:cNvSpPr/>
          <p:nvPr/>
        </p:nvSpPr>
        <p:spPr>
          <a:xfrm>
            <a:off x="3258787" y="1902446"/>
            <a:ext cx="219709" cy="2552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0000"/>
              </a:lnSpc>
            </a:pPr>
            <a:r>
              <a:rPr sz="1500" kern="0" spc="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质</a:t>
            </a:r>
            <a:endParaRPr lang="en-US" altLang="en-US" sz="1500" dirty="0"/>
          </a:p>
        </p:txBody>
      </p:sp>
      <p:sp>
        <p:nvSpPr>
          <p:cNvPr id="98" name="textbox 98"/>
          <p:cNvSpPr/>
          <p:nvPr/>
        </p:nvSpPr>
        <p:spPr>
          <a:xfrm>
            <a:off x="3067321" y="2285351"/>
            <a:ext cx="201295" cy="2552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algn="r" rtl="0" eaLnBrk="0">
              <a:lnSpc>
                <a:spcPct val="100000"/>
              </a:lnSpc>
            </a:pPr>
            <a:r>
              <a:rPr sz="1500" kern="0" spc="-1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</a:t>
            </a:r>
            <a:endParaRPr lang="en-US" altLang="en-US" sz="1500" dirty="0"/>
          </a:p>
        </p:txBody>
      </p:sp>
      <p:sp>
        <p:nvSpPr>
          <p:cNvPr id="100" name="textbox 100"/>
          <p:cNvSpPr/>
          <p:nvPr/>
        </p:nvSpPr>
        <p:spPr>
          <a:xfrm>
            <a:off x="3061512" y="1902446"/>
            <a:ext cx="219709" cy="2571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25"/>
              </a:lnSpc>
            </a:pPr>
            <a:r>
              <a:rPr sz="1500" kern="0" spc="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endParaRPr lang="en-US" altLang="en-US" sz="1500" dirty="0"/>
          </a:p>
        </p:txBody>
      </p:sp>
      <p:sp>
        <p:nvSpPr>
          <p:cNvPr id="102" name="textbox 102"/>
          <p:cNvSpPr/>
          <p:nvPr/>
        </p:nvSpPr>
        <p:spPr>
          <a:xfrm>
            <a:off x="2780968" y="2285351"/>
            <a:ext cx="276225" cy="2470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7000"/>
              </a:lnSpc>
            </a:pPr>
            <a:r>
              <a:rPr sz="1500" kern="0" spc="2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,</a:t>
            </a:r>
            <a:r>
              <a:rPr sz="1500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其</a:t>
            </a:r>
            <a:endParaRPr lang="en-US" altLang="en-US" sz="1500" dirty="0"/>
          </a:p>
        </p:txBody>
      </p:sp>
      <p:sp>
        <p:nvSpPr>
          <p:cNvPr id="104" name="textbox 104"/>
          <p:cNvSpPr/>
          <p:nvPr/>
        </p:nvSpPr>
        <p:spPr>
          <a:xfrm>
            <a:off x="2698565" y="1902446"/>
            <a:ext cx="332104" cy="2546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0000"/>
              </a:lnSpc>
            </a:pP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</a:t>
            </a:r>
            <a:r>
              <a:rPr sz="1500" kern="0" spc="3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b</a:t>
            </a:r>
            <a:endParaRPr lang="en-US" altLang="en-US" sz="1500" dirty="0"/>
          </a:p>
        </p:txBody>
      </p:sp>
      <p:sp>
        <p:nvSpPr>
          <p:cNvPr id="106" name="textbox 106"/>
          <p:cNvSpPr/>
          <p:nvPr/>
        </p:nvSpPr>
        <p:spPr>
          <a:xfrm>
            <a:off x="2463838" y="2285351"/>
            <a:ext cx="169545" cy="2463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81000"/>
              </a:lnSpc>
            </a:pPr>
            <a:r>
              <a:rPr sz="800" kern="0" spc="-1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)</a:t>
            </a:r>
            <a:r>
              <a:rPr sz="8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en-US" altLang="en-US" sz="800" dirty="0"/>
          </a:p>
        </p:txBody>
      </p:sp>
      <p:sp>
        <p:nvSpPr>
          <p:cNvPr id="108" name="textbox 108"/>
          <p:cNvSpPr/>
          <p:nvPr/>
        </p:nvSpPr>
        <p:spPr>
          <a:xfrm>
            <a:off x="2455404" y="1902446"/>
            <a:ext cx="219709" cy="2616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60"/>
              </a:lnSpc>
            </a:pPr>
            <a:r>
              <a:rPr sz="1500" kern="0" spc="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整</a:t>
            </a:r>
            <a:endParaRPr lang="en-US" altLang="en-US" sz="1500" dirty="0"/>
          </a:p>
        </p:txBody>
      </p:sp>
      <p:sp>
        <p:nvSpPr>
          <p:cNvPr id="110" name="textbox 110"/>
          <p:cNvSpPr/>
          <p:nvPr/>
        </p:nvSpPr>
        <p:spPr>
          <a:xfrm>
            <a:off x="2088023" y="2315939"/>
            <a:ext cx="397509" cy="2171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4000"/>
              </a:lnSpc>
            </a:pPr>
            <a:r>
              <a:rPr sz="1500" kern="0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od</a:t>
            </a:r>
            <a:r>
              <a:rPr sz="1500" kern="0" spc="4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endParaRPr lang="en-US" altLang="en-US" sz="1500" dirty="0"/>
          </a:p>
        </p:txBody>
      </p:sp>
      <p:sp>
        <p:nvSpPr>
          <p:cNvPr id="112" name="textbox 112"/>
          <p:cNvSpPr/>
          <p:nvPr/>
        </p:nvSpPr>
        <p:spPr>
          <a:xfrm>
            <a:off x="2079156" y="1902446"/>
            <a:ext cx="424180" cy="2546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0000"/>
              </a:lnSpc>
            </a:pPr>
            <a:r>
              <a:rPr sz="1500" kern="0" spc="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一个</a:t>
            </a:r>
            <a:endParaRPr lang="en-US" altLang="en-US" sz="1500" dirty="0"/>
          </a:p>
        </p:txBody>
      </p:sp>
      <p:pic>
        <p:nvPicPr>
          <p:cNvPr id="114" name="picture 1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1872146" y="1915146"/>
            <a:ext cx="196073" cy="558326"/>
          </a:xfrm>
          <a:prstGeom prst="rect">
            <a:avLst/>
          </a:prstGeom>
        </p:spPr>
      </p:pic>
      <p:sp>
        <p:nvSpPr>
          <p:cNvPr id="116" name="textbox 116"/>
          <p:cNvSpPr/>
          <p:nvPr/>
        </p:nvSpPr>
        <p:spPr>
          <a:xfrm>
            <a:off x="1660695" y="2282825"/>
            <a:ext cx="271779" cy="2501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i</a:t>
            </a:r>
            <a:r>
              <a:rPr sz="1500" kern="0" spc="8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(</a:t>
            </a:r>
            <a:endParaRPr lang="en-US" altLang="en-US" sz="1500" dirty="0"/>
          </a:p>
        </p:txBody>
      </p:sp>
      <p:sp>
        <p:nvSpPr>
          <p:cNvPr id="118" name="textbox 118"/>
          <p:cNvSpPr/>
          <p:nvPr/>
        </p:nvSpPr>
        <p:spPr>
          <a:xfrm>
            <a:off x="1652261" y="1902446"/>
            <a:ext cx="220979" cy="2559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810"/>
              </a:lnSpc>
            </a:pPr>
            <a:r>
              <a:rPr sz="1500" kern="0" spc="2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</a:t>
            </a:r>
            <a:endParaRPr lang="en-US" altLang="en-US" sz="1500" dirty="0"/>
          </a:p>
        </p:txBody>
      </p:sp>
      <p:pic>
        <p:nvPicPr>
          <p:cNvPr id="120" name="picture 1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1449072" y="1915146"/>
            <a:ext cx="200477" cy="526118"/>
          </a:xfrm>
          <a:prstGeom prst="rect">
            <a:avLst/>
          </a:prstGeom>
        </p:spPr>
      </p:pic>
      <p:sp>
        <p:nvSpPr>
          <p:cNvPr id="122" name="textbox 122"/>
          <p:cNvSpPr/>
          <p:nvPr/>
        </p:nvSpPr>
        <p:spPr>
          <a:xfrm>
            <a:off x="1285465" y="2315939"/>
            <a:ext cx="125729" cy="2146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83000"/>
              </a:lnSpc>
            </a:pPr>
            <a:r>
              <a:rPr sz="1500" kern="0" spc="-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b</a:t>
            </a:r>
            <a:endParaRPr lang="en-US" altLang="en-US" sz="1500" dirty="0"/>
          </a:p>
        </p:txBody>
      </p:sp>
      <p:sp>
        <p:nvSpPr>
          <p:cNvPr id="124" name="textbox 124"/>
          <p:cNvSpPr/>
          <p:nvPr/>
        </p:nvSpPr>
        <p:spPr>
          <a:xfrm>
            <a:off x="1251751" y="1902446"/>
            <a:ext cx="217170" cy="2552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0000"/>
              </a:lnSpc>
            </a:pPr>
            <a:r>
              <a:rPr sz="15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如</a:t>
            </a:r>
            <a:endParaRPr lang="en-US" altLang="en-US" sz="1500" dirty="0"/>
          </a:p>
        </p:txBody>
      </p:sp>
      <p:pic>
        <p:nvPicPr>
          <p:cNvPr id="126" name="picture 1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1600000">
            <a:off x="7924603" y="1745018"/>
            <a:ext cx="3895540" cy="4324984"/>
          </a:xfrm>
          <a:prstGeom prst="rect">
            <a:avLst/>
          </a:prstGeom>
        </p:spPr>
      </p:pic>
      <p:pic>
        <p:nvPicPr>
          <p:cNvPr id="128" name="picture 1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600000">
            <a:off x="2525092" y="5382767"/>
            <a:ext cx="3786546" cy="691515"/>
          </a:xfrm>
          <a:prstGeom prst="rect">
            <a:avLst/>
          </a:prstGeom>
        </p:spPr>
      </p:pic>
      <p:sp>
        <p:nvSpPr>
          <p:cNvPr id="130" name="textbox 130"/>
          <p:cNvSpPr/>
          <p:nvPr/>
        </p:nvSpPr>
        <p:spPr>
          <a:xfrm>
            <a:off x="786760" y="5139676"/>
            <a:ext cx="1024889" cy="2692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ts val="1920"/>
              </a:lnSpc>
            </a:pPr>
            <a:r>
              <a:rPr sz="1500" kern="0" spc="-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者</a:t>
            </a:r>
            <a:r>
              <a:rPr sz="1500" kern="0" spc="-5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DL</a:t>
            </a:r>
            <a:r>
              <a:rPr sz="1100" kern="0" spc="-5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500" kern="0" spc="-5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(ℎ)</a:t>
            </a:r>
            <a:r>
              <a:rPr sz="1500" kern="0" spc="-50" dirty="0">
                <a:ln w="5793" cap="flat" cmpd="sng">
                  <a:solidFill>
                    <a:srgbClr val="000000">
                      <a:alpha val="100000"/>
                    </a:srgbClr>
                  </a:solidFill>
                  <a:prstDash val="solid"/>
                  <a:bevel/>
                </a:ln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34" name="picture 1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491984" y="3474719"/>
            <a:ext cx="3971543" cy="2965704"/>
          </a:xfrm>
          <a:prstGeom prst="rect">
            <a:avLst/>
          </a:prstGeom>
        </p:spPr>
      </p:pic>
      <p:pic>
        <p:nvPicPr>
          <p:cNvPr id="136" name="picture 1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403592" y="1347216"/>
            <a:ext cx="4149852" cy="1600200"/>
          </a:xfrm>
          <a:prstGeom prst="rect">
            <a:avLst/>
          </a:prstGeom>
        </p:spPr>
      </p:pic>
      <p:sp>
        <p:nvSpPr>
          <p:cNvPr id="138" name="textbox 138"/>
          <p:cNvSpPr/>
          <p:nvPr>
            <p:custDataLst>
              <p:tags r:id="rId4"/>
            </p:custDataLst>
          </p:nvPr>
        </p:nvSpPr>
        <p:spPr>
          <a:xfrm>
            <a:off x="1272676" y="3682124"/>
            <a:ext cx="5601970" cy="8940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algn="r" rtl="0" eaLnBrk="0">
              <a:lnSpc>
                <a:spcPct val="90000"/>
              </a:lnSpc>
            </a:pP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设</a:t>
            </a:r>
            <a:r>
              <a:rPr sz="1400" kern="0" spc="-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为素数，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500" kern="0" spc="-60" baseline="-17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r>
              <a:rPr sz="900" kern="0" spc="-6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500" kern="0" spc="-60" baseline="-17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r>
              <a:rPr sz="900" kern="0" spc="-6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ⅆ</a:t>
            </a:r>
            <a:r>
              <a:rPr sz="1400" kern="0" spc="-14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sz="1400" kern="0" spc="2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500" kern="0" spc="-60" baseline="-17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s</a:t>
            </a:r>
            <a:r>
              <a:rPr sz="900" kern="0" spc="-11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sz="1400" kern="0" spc="-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1400" kern="0" spc="-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s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个无关的原根，对于任意与</a:t>
            </a:r>
            <a:r>
              <a:rPr sz="1400" kern="0" spc="-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互素的</a:t>
            </a:r>
            <a:r>
              <a:rPr sz="1400" kern="0" spc="-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400" kern="0" spc="-6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endParaRPr lang="en-US" altLang="en-US" sz="1400" dirty="0"/>
          </a:p>
          <a:p>
            <a:pPr marL="12700" indent="6350" algn="l" rtl="0" eaLnBrk="0">
              <a:lnSpc>
                <a:spcPct val="158000"/>
              </a:lnSpc>
              <a:spcBef>
                <a:spcPts val="15"/>
              </a:spcBef>
            </a:pPr>
            <a:r>
              <a:rPr sz="14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表示为：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400" kern="0" spc="13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≡ g</a:t>
            </a:r>
            <a:r>
              <a:rPr sz="1500" kern="0" spc="0" baseline="-17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r>
              <a:rPr sz="900" kern="0" spc="-1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0" baseline="17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200" kern="0" spc="0" baseline="22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500" kern="0" spc="0" baseline="-17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r>
              <a:rPr sz="900" kern="0" spc="-11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0" baseline="17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200" kern="0" spc="0" baseline="22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r>
              <a:rPr sz="700" kern="0" spc="6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…g</a:t>
            </a:r>
            <a:r>
              <a:rPr sz="1500" kern="0" spc="0" baseline="-17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r>
              <a:rPr sz="900" kern="0" spc="-12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500" kern="0" spc="0" baseline="17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200" kern="0" spc="-10" baseline="22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(mod</a:t>
            </a:r>
            <a:r>
              <a:rPr sz="1400" kern="0" spc="-7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p)</a:t>
            </a:r>
            <a:r>
              <a:rPr sz="1400" kern="0" spc="-18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，称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(a</a:t>
            </a:r>
            <a:r>
              <a:rPr sz="1500" kern="0" spc="-10" baseline="-17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r>
              <a:rPr sz="900" kern="0" spc="-1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500" kern="0" spc="-10" baseline="-17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r>
              <a:rPr sz="900" kern="0" spc="-1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ⅆ</a:t>
            </a:r>
            <a:r>
              <a:rPr sz="1400" kern="0" spc="-18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sz="1400" kern="0" spc="3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500" kern="0" spc="-10" baseline="-17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s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)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sz="1400" kern="0" spc="-1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400" kern="0" spc="-1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在模</a:t>
            </a:r>
            <a:r>
              <a:rPr sz="1400" kern="0" spc="-1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1400" kern="0" spc="-1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下以</a:t>
            </a:r>
            <a:r>
              <a:rPr sz="1400" kern="0" spc="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500" kern="0" spc="-30" baseline="-17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1</a:t>
            </a:r>
            <a:r>
              <a:rPr sz="900" kern="0" spc="-3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500" kern="0" spc="-30" baseline="-17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2</a:t>
            </a:r>
            <a:r>
              <a:rPr sz="900" kern="0" spc="-3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ⅆ</a:t>
            </a:r>
            <a:r>
              <a:rPr sz="1400" kern="0" spc="-19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sz="1400" kern="0" spc="2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500" kern="0" spc="-40" baseline="-1700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s</a:t>
            </a:r>
            <a:r>
              <a:rPr sz="900" kern="0" spc="-110" dirty="0">
                <a:solidFill>
                  <a:srgbClr val="000000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为底的表示</a:t>
            </a:r>
            <a:endParaRPr lang="en-US" altLang="en-US" sz="1400" dirty="0"/>
          </a:p>
        </p:txBody>
      </p:sp>
      <p:sp>
        <p:nvSpPr>
          <p:cNvPr id="140" name="textbox 140"/>
          <p:cNvSpPr/>
          <p:nvPr/>
        </p:nvSpPr>
        <p:spPr>
          <a:xfrm>
            <a:off x="1431898" y="5618874"/>
            <a:ext cx="5322570" cy="8769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100000"/>
              </a:lnSpc>
            </a:pPr>
            <a:r>
              <a:rPr sz="1400" kern="0" spc="-3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考虑</a:t>
            </a:r>
            <a:r>
              <a:rPr sz="1400" kern="0" spc="-3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Q</a:t>
            </a:r>
            <a:r>
              <a:rPr sz="1400" kern="0" spc="1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3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=</a:t>
            </a:r>
            <a:r>
              <a:rPr sz="1400" kern="0" spc="12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3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KP</a:t>
            </a:r>
            <a:r>
              <a:rPr sz="1400" kern="0" spc="-1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3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，其中</a:t>
            </a:r>
            <a:r>
              <a:rPr sz="1400" kern="0" spc="-3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Q, P</a:t>
            </a:r>
            <a:r>
              <a:rPr sz="1400" kern="0" spc="1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3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∈</a:t>
            </a:r>
            <a:r>
              <a:rPr sz="1400" kern="0" spc="10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3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E</a:t>
            </a:r>
            <a:r>
              <a:rPr sz="1500" kern="0" spc="-30" baseline="-1700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900" kern="0" spc="-3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3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(a, b)</a:t>
            </a:r>
            <a:r>
              <a:rPr sz="1400" kern="0" spc="-1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3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1400" kern="0" spc="-3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K</a:t>
            </a:r>
            <a:r>
              <a:rPr sz="1400" kern="0" spc="1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3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&lt;</a:t>
            </a:r>
            <a:r>
              <a:rPr sz="1400" kern="0" spc="8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3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1400" kern="0" spc="-1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3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1400" kern="0" spc="-3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E</a:t>
            </a:r>
            <a:r>
              <a:rPr sz="1500" kern="0" spc="-30" baseline="-1700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900" kern="0" spc="-3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3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(a</a:t>
            </a:r>
            <a:r>
              <a:rPr sz="1400" kern="0" spc="-4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, b)</a:t>
            </a:r>
            <a:r>
              <a:rPr sz="1400" kern="0" spc="-4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是在有限域上的椭</a:t>
            </a:r>
            <a:endParaRPr lang="en-US" altLang="en-US" sz="1400" dirty="0"/>
          </a:p>
          <a:p>
            <a:pPr marL="16510" indent="10160" algn="l" rtl="0" eaLnBrk="0">
              <a:lnSpc>
                <a:spcPct val="149000"/>
              </a:lnSpc>
              <a:spcBef>
                <a:spcPts val="20"/>
              </a:spcBef>
            </a:pP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圆曲线，</a:t>
            </a: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Q, P</a:t>
            </a: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是两个素数，对于给定的</a:t>
            </a: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K, P</a:t>
            </a: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</a:t>
            </a: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Q</a:t>
            </a: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是很容易的</a:t>
            </a: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;</a:t>
            </a: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反过</a:t>
            </a:r>
            <a:r>
              <a:rPr sz="1400" kern="0" spc="-3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来给</a:t>
            </a:r>
            <a:r>
              <a:rPr sz="1400" kern="0" spc="-1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定</a:t>
            </a: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Q, P,</a:t>
            </a: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计算</a:t>
            </a: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K</a:t>
            </a: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是相当困难的</a:t>
            </a: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,</a:t>
            </a: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这就是椭圆曲线的离散对数问题</a:t>
            </a:r>
            <a:r>
              <a:rPr lang="en-US" sz="1400" kern="0" spc="-2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[2]</a:t>
            </a: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en-US" sz="1400" dirty="0"/>
          </a:p>
        </p:txBody>
      </p:sp>
      <p:sp>
        <p:nvSpPr>
          <p:cNvPr id="142" name="textbox 142"/>
          <p:cNvSpPr/>
          <p:nvPr>
            <p:custDataLst>
              <p:tags r:id="rId5"/>
            </p:custDataLst>
          </p:nvPr>
        </p:nvSpPr>
        <p:spPr>
          <a:xfrm>
            <a:off x="1373741" y="1944764"/>
            <a:ext cx="5299709" cy="5575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0000"/>
              </a:lnSpc>
            </a:pPr>
            <a:r>
              <a:rPr sz="14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g, ℎ</a:t>
            </a:r>
            <a:r>
              <a:rPr sz="1400" kern="0" spc="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为两个无关原根（即以</a:t>
            </a:r>
            <a:r>
              <a:rPr sz="14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ℎ</a:t>
            </a:r>
            <a:r>
              <a:rPr sz="1400" kern="0" spc="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为底</a:t>
            </a:r>
            <a:r>
              <a:rPr sz="1400" kern="0" spc="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400" kern="0" spc="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的离</a:t>
            </a:r>
            <a:r>
              <a:rPr sz="1400" kern="0" spc="-1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散对数未知</a:t>
            </a: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），</a:t>
            </a:r>
            <a:r>
              <a:rPr sz="1400" kern="0" spc="-1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1400" kern="0" spc="-1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为素数，</a:t>
            </a:r>
            <a:r>
              <a:rPr sz="1400" kern="0" spc="-1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400" kern="0" spc="-1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</a:t>
            </a:r>
            <a:endParaRPr lang="en-US" altLang="en-US" sz="1400" dirty="0"/>
          </a:p>
          <a:p>
            <a:pPr algn="r" rtl="0" eaLnBrk="0">
              <a:lnSpc>
                <a:spcPts val="2675"/>
              </a:lnSpc>
            </a:pP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互素，若</a:t>
            </a: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400" kern="0" spc="1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≡</a:t>
            </a:r>
            <a:r>
              <a:rPr sz="1400" kern="0" spc="7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500" kern="0" spc="-20" baseline="1800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900" kern="0" spc="-9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ℎ</a:t>
            </a:r>
            <a:r>
              <a:rPr sz="1500" kern="0" spc="-20" baseline="1800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β</a:t>
            </a:r>
            <a:r>
              <a:rPr sz="900" kern="0" spc="-2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(mod p)</a:t>
            </a:r>
            <a:r>
              <a:rPr sz="1400" kern="0" spc="-16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，称</a:t>
            </a: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(a,</a:t>
            </a:r>
            <a:r>
              <a:rPr sz="1400" kern="0" spc="-8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β)</a:t>
            </a: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a</a:t>
            </a: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在模</a:t>
            </a: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下以</a:t>
            </a:r>
            <a:r>
              <a:rPr sz="1400" kern="0" spc="-20" dirty="0">
                <a:solidFill>
                  <a:srgbClr val="252525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g, ℎ</a:t>
            </a:r>
            <a:r>
              <a:rPr sz="1400" kern="0" spc="-3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为底的表示。</a:t>
            </a:r>
            <a:endParaRPr lang="en-US" altLang="en-US" sz="1400" dirty="0"/>
          </a:p>
        </p:txBody>
      </p:sp>
      <p:sp>
        <p:nvSpPr>
          <p:cNvPr id="144" name="rect"/>
          <p:cNvSpPr/>
          <p:nvPr>
            <p:custDataLst>
              <p:tags r:id="rId6"/>
            </p:custDataLst>
          </p:nvPr>
        </p:nvSpPr>
        <p:spPr>
          <a:xfrm>
            <a:off x="1158239" y="1019555"/>
            <a:ext cx="3345179" cy="608076"/>
          </a:xfrm>
          <a:prstGeom prst="rect">
            <a:avLst/>
          </a:prstGeom>
          <a:solidFill>
            <a:srgbClr val="802157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6" name="rect"/>
          <p:cNvSpPr/>
          <p:nvPr>
            <p:custDataLst>
              <p:tags r:id="rId7"/>
            </p:custDataLst>
          </p:nvPr>
        </p:nvSpPr>
        <p:spPr>
          <a:xfrm>
            <a:off x="1135380" y="2901695"/>
            <a:ext cx="3400044" cy="576072"/>
          </a:xfrm>
          <a:prstGeom prst="rect">
            <a:avLst/>
          </a:prstGeom>
          <a:solidFill>
            <a:srgbClr val="302F2C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148" name="textbox 148"/>
          <p:cNvSpPr/>
          <p:nvPr/>
        </p:nvSpPr>
        <p:spPr>
          <a:xfrm>
            <a:off x="1130808" y="4786883"/>
            <a:ext cx="3383279" cy="574675"/>
          </a:xfrm>
          <a:prstGeom prst="rect">
            <a:avLst/>
          </a:prstGeom>
          <a:solidFill>
            <a:srgbClr val="802157"/>
          </a:solidFill>
        </p:spPr>
        <p:txBody>
          <a:bodyPr vert="horz" wrap="square" lIns="0" tIns="0" rIns="0" bIns="0"/>
          <a:lstStyle/>
          <a:p>
            <a:pPr algn="l" rtl="0" eaLnBrk="0">
              <a:lnSpc>
                <a:spcPct val="125000"/>
              </a:lnSpc>
            </a:pPr>
            <a:endParaRPr lang="en-US" altLang="en-US" sz="1000" dirty="0"/>
          </a:p>
          <a:p>
            <a:pPr marL="642620" algn="l" rtl="0" eaLnBrk="0">
              <a:lnSpc>
                <a:spcPct val="99000"/>
              </a:lnSpc>
              <a:spcBef>
                <a:spcPts val="5"/>
              </a:spcBef>
            </a:pPr>
            <a:r>
              <a:rPr sz="2000" kern="0" spc="8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有限域椭圆曲线群</a:t>
            </a:r>
            <a:endParaRPr lang="en-US" altLang="en-US" sz="2000" dirty="0"/>
          </a:p>
        </p:txBody>
      </p:sp>
      <p:sp>
        <p:nvSpPr>
          <p:cNvPr id="150" name="textbox 150"/>
          <p:cNvSpPr/>
          <p:nvPr>
            <p:custDataLst>
              <p:tags r:id="rId8"/>
            </p:custDataLst>
          </p:nvPr>
        </p:nvSpPr>
        <p:spPr>
          <a:xfrm>
            <a:off x="2034946" y="1175816"/>
            <a:ext cx="4616450" cy="3708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2300" kern="0" spc="6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两个原根时</a:t>
            </a:r>
            <a:r>
              <a:rPr sz="2300" kern="0" spc="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</a:t>
            </a:r>
            <a:endParaRPr lang="en-US" altLang="en-US" sz="2300" dirty="0"/>
          </a:p>
        </p:txBody>
      </p:sp>
      <p:pic>
        <p:nvPicPr>
          <p:cNvPr id="152" name="picture 15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21600000">
            <a:off x="4858918" y="1325879"/>
            <a:ext cx="1772411" cy="19811"/>
          </a:xfrm>
          <a:prstGeom prst="rect">
            <a:avLst/>
          </a:prstGeom>
        </p:spPr>
      </p:pic>
      <p:sp>
        <p:nvSpPr>
          <p:cNvPr id="154" name="textbox 154"/>
          <p:cNvSpPr/>
          <p:nvPr>
            <p:custDataLst>
              <p:tags r:id="rId11"/>
            </p:custDataLst>
          </p:nvPr>
        </p:nvSpPr>
        <p:spPr>
          <a:xfrm>
            <a:off x="2051862" y="3057956"/>
            <a:ext cx="4599940" cy="3708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2300" kern="0" spc="5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多个原根时</a:t>
            </a:r>
            <a:r>
              <a:rPr sz="2300" kern="0" spc="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</a:t>
            </a:r>
            <a:endParaRPr lang="en-US" altLang="en-US" sz="2300" dirty="0"/>
          </a:p>
        </p:txBody>
      </p:sp>
      <p:pic>
        <p:nvPicPr>
          <p:cNvPr id="156" name="picture 15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 rot="21600000">
            <a:off x="4863134" y="3220211"/>
            <a:ext cx="1772411" cy="21335"/>
          </a:xfrm>
          <a:prstGeom prst="rect">
            <a:avLst/>
          </a:prstGeom>
        </p:spPr>
      </p:pic>
      <p:sp>
        <p:nvSpPr>
          <p:cNvPr id="158" name="textbox 158"/>
          <p:cNvSpPr/>
          <p:nvPr/>
        </p:nvSpPr>
        <p:spPr>
          <a:xfrm>
            <a:off x="4161666" y="225945"/>
            <a:ext cx="3170554" cy="4279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8000"/>
              </a:lnSpc>
            </a:pPr>
            <a:r>
              <a:rPr sz="2700" kern="0" spc="50" dirty="0">
                <a:solidFill>
                  <a:srgbClr val="802157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离散对数的其他形式</a:t>
            </a:r>
            <a:endParaRPr lang="en-US" altLang="en-US" sz="2700" dirty="0"/>
          </a:p>
        </p:txBody>
      </p:sp>
      <p:pic>
        <p:nvPicPr>
          <p:cNvPr id="160" name="picture 16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600000">
            <a:off x="10156292" y="143781"/>
            <a:ext cx="1668879" cy="589078"/>
          </a:xfrm>
          <a:prstGeom prst="rect">
            <a:avLst/>
          </a:prstGeom>
        </p:spPr>
      </p:pic>
      <p:sp>
        <p:nvSpPr>
          <p:cNvPr id="162" name="path"/>
          <p:cNvSpPr/>
          <p:nvPr/>
        </p:nvSpPr>
        <p:spPr>
          <a:xfrm>
            <a:off x="193675" y="862329"/>
            <a:ext cx="11803379" cy="7620"/>
          </a:xfrm>
          <a:custGeom>
            <a:avLst/>
            <a:gdLst/>
            <a:ahLst/>
            <a:cxnLst/>
            <a:rect l="0" t="0" r="0" b="0"/>
            <a:pathLst>
              <a:path w="18587" h="12">
                <a:moveTo>
                  <a:pt x="18587" y="12"/>
                </a:moveTo>
                <a:lnTo>
                  <a:pt x="0" y="12"/>
                </a:lnTo>
                <a:lnTo>
                  <a:pt x="0" y="0"/>
                </a:lnTo>
                <a:lnTo>
                  <a:pt x="18587" y="0"/>
                </a:lnTo>
                <a:lnTo>
                  <a:pt x="18587" y="12"/>
                </a:lnTo>
              </a:path>
            </a:pathLst>
          </a:cu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164" name="picture 16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21600000">
            <a:off x="4869179" y="5094732"/>
            <a:ext cx="1772411" cy="198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68" name="picture 1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43815" y="3174365"/>
            <a:ext cx="12148184" cy="3118484"/>
          </a:xfrm>
          <a:prstGeom prst="rect">
            <a:avLst/>
          </a:prstGeom>
        </p:spPr>
      </p:pic>
      <p:sp>
        <p:nvSpPr>
          <p:cNvPr id="170" name="textbox 170"/>
          <p:cNvSpPr/>
          <p:nvPr/>
        </p:nvSpPr>
        <p:spPr>
          <a:xfrm>
            <a:off x="779171" y="1401329"/>
            <a:ext cx="10857230" cy="14846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000"/>
              </a:lnSpc>
            </a:pPr>
            <a:endParaRPr lang="en-US" altLang="en-US" sz="100" dirty="0"/>
          </a:p>
          <a:p>
            <a:pPr marL="2834005" algn="l" rtl="0" eaLnBrk="0">
              <a:lnSpc>
                <a:spcPct val="98000"/>
              </a:lnSpc>
            </a:pPr>
            <a:r>
              <a:rPr sz="2700" kern="0" spc="50" dirty="0">
                <a:solidFill>
                  <a:srgbClr val="802157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离散对数问题与大整数分解问题</a:t>
            </a:r>
            <a:endParaRPr lang="en-US" altLang="en-US" sz="2700" dirty="0"/>
          </a:p>
          <a:p>
            <a:pPr algn="l" rtl="0" eaLnBrk="0">
              <a:lnSpc>
                <a:spcPct val="124000"/>
              </a:lnSpc>
            </a:pPr>
            <a:endParaRPr lang="en-US" altLang="en-US" sz="1000" dirty="0"/>
          </a:p>
          <a:p>
            <a:pPr marL="359410" algn="l" rtl="0" eaLnBrk="0">
              <a:lnSpc>
                <a:spcPct val="95000"/>
              </a:lnSpc>
              <a:spcBef>
                <a:spcPts val="430"/>
              </a:spcBef>
            </a:pP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在密码学中，计算困难假设是非常重要的。可以这么说，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Segoe Print" panose="02000600000000000000"/>
                <a:ea typeface="Segoe Print" panose="02000600000000000000"/>
                <a:cs typeface="Segoe Print" panose="02000600000000000000"/>
              </a:rPr>
              <a:t>"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只要给出一个困难问题，就能构造一个公钥加密方案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Segoe Print" panose="02000600000000000000"/>
                <a:ea typeface="Segoe Print" panose="02000600000000000000"/>
                <a:cs typeface="Segoe Print" panose="02000600000000000000"/>
              </a:rPr>
              <a:t>"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。通常一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个加密方案，</a:t>
            </a:r>
            <a:endParaRPr lang="en-US" altLang="en-US" sz="1400" dirty="0"/>
          </a:p>
          <a:p>
            <a:pPr marL="14605" algn="l" rtl="0" eaLnBrk="0">
              <a:lnSpc>
                <a:spcPct val="84000"/>
              </a:lnSpc>
              <a:spcBef>
                <a:spcPts val="875"/>
              </a:spcBef>
            </a:pP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需要具有信息论上的安全，也就是满足一次一密，然而信息论上的安全一般是难以实现的。在这种情况下，我们一般会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回到计算安全上，粗</a:t>
            </a:r>
            <a:endParaRPr lang="en-US" altLang="en-US" sz="1400" dirty="0"/>
          </a:p>
          <a:p>
            <a:pPr marL="12700" algn="l" rtl="0" eaLnBrk="0">
              <a:lnSpc>
                <a:spcPts val="2520"/>
              </a:lnSpc>
            </a:pP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略的说，就是假设敌手的计算都是有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限的，那么系统就是安全的。</a:t>
            </a:r>
            <a:endParaRPr lang="en-US" altLang="en-US" sz="1400" dirty="0"/>
          </a:p>
        </p:txBody>
      </p:sp>
      <p:sp>
        <p:nvSpPr>
          <p:cNvPr id="172" name="textbox 172"/>
          <p:cNvSpPr/>
          <p:nvPr/>
        </p:nvSpPr>
        <p:spPr>
          <a:xfrm>
            <a:off x="7855559" y="3446220"/>
            <a:ext cx="3994150" cy="26619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310640" algn="l" rtl="0" eaLnBrk="0">
              <a:lnSpc>
                <a:spcPct val="100000"/>
              </a:lnSpc>
            </a:pPr>
            <a:r>
              <a:rPr sz="1500" kern="0" spc="70" dirty="0">
                <a:ln w="5793" cap="flat" cmpd="sng">
                  <a:solidFill>
                    <a:srgbClr val="FFFFFF">
                      <a:alpha val="100000"/>
                    </a:srgbClr>
                  </a:solidFill>
                  <a:prstDash val="solid"/>
                  <a:bevel/>
                </a:ln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离散对数问题</a:t>
            </a:r>
            <a:endParaRPr lang="en-US" altLang="en-US" sz="1500" dirty="0"/>
          </a:p>
          <a:p>
            <a:pPr algn="l" rtl="0" eaLnBrk="0">
              <a:lnSpc>
                <a:spcPct val="135000"/>
              </a:lnSpc>
            </a:pPr>
            <a:endParaRPr lang="en-US" altLang="en-US" sz="1000" dirty="0"/>
          </a:p>
          <a:p>
            <a:pPr marL="16510" algn="l" rtl="0" eaLnBrk="0">
              <a:lnSpc>
                <a:spcPct val="90000"/>
              </a:lnSpc>
              <a:spcBef>
                <a:spcPts val="420"/>
              </a:spcBef>
            </a:pPr>
            <a:r>
              <a:rPr sz="1400" kern="0" spc="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定义：在有限群</a:t>
            </a:r>
            <a:r>
              <a:rPr sz="1400" kern="0" spc="1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400" kern="0" spc="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中，给定生成元</a:t>
            </a:r>
            <a:r>
              <a:rPr sz="1400" kern="0" spc="1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400" kern="0" spc="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和元素</a:t>
            </a:r>
            <a:r>
              <a:rPr sz="1400" kern="0" spc="1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ℎ</a:t>
            </a:r>
            <a:r>
              <a:rPr sz="1400" kern="0" spc="-8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sz="1400" kern="0" spc="4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找到</a:t>
            </a:r>
            <a:endParaRPr lang="en-US" altLang="en-US" sz="1400" dirty="0"/>
          </a:p>
          <a:p>
            <a:pPr marL="13335" algn="l" rtl="0" eaLnBrk="0">
              <a:lnSpc>
                <a:spcPts val="2520"/>
              </a:lnSpc>
            </a:pPr>
            <a:r>
              <a:rPr sz="1400" kern="0" spc="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整数</a:t>
            </a:r>
            <a:r>
              <a:rPr sz="1400" kern="0" spc="1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1400" kern="0" spc="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使得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g</a:t>
            </a:r>
            <a:r>
              <a:rPr sz="1500" kern="0" spc="0" baseline="1900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900" kern="0" spc="7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 </a:t>
            </a:r>
            <a:r>
              <a:rPr sz="1400" kern="0" spc="1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=</a:t>
            </a:r>
            <a:r>
              <a:rPr sz="1400" kern="0" spc="13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1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ℎ</a:t>
            </a:r>
            <a:r>
              <a:rPr sz="1400" kern="0" spc="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en-US" altLang="en-US" sz="1400" dirty="0"/>
          </a:p>
          <a:p>
            <a:pPr marL="27940" algn="l" rtl="0" eaLnBrk="0">
              <a:lnSpc>
                <a:spcPct val="84000"/>
              </a:lnSpc>
              <a:spcBef>
                <a:spcPts val="1095"/>
              </a:spcBef>
            </a:pPr>
            <a:r>
              <a:rPr sz="1400" kern="0" spc="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困难性：</a:t>
            </a:r>
            <a:r>
              <a:rPr sz="1400" kern="0" spc="1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1400" kern="0" spc="-12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的求取和验证。我们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不能快速地找到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en-US" sz="1400" dirty="0"/>
          </a:p>
          <a:p>
            <a:pPr marL="14605" indent="10795" algn="l" rtl="0" eaLnBrk="0">
              <a:lnSpc>
                <a:spcPct val="154000"/>
              </a:lnSpc>
              <a:spcBef>
                <a:spcPts val="25"/>
              </a:spcBef>
            </a:pPr>
            <a:r>
              <a:rPr sz="1400" kern="0" spc="4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即使我们知道</a:t>
            </a:r>
            <a:r>
              <a:rPr sz="1400" kern="0" spc="4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x</a:t>
            </a:r>
            <a:r>
              <a:rPr sz="1400" kern="0" spc="-10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4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的值，我们也不能快速</a:t>
            </a:r>
            <a:r>
              <a:rPr sz="1400" kern="0" spc="3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地验证它是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2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否满足条件。它的求解在大素数阶群上时间</a:t>
            </a:r>
            <a:r>
              <a:rPr sz="1400" kern="0" spc="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复杂度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2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为指数级。</a:t>
            </a:r>
            <a:endParaRPr lang="en-US" altLang="en-US" sz="1400" dirty="0"/>
          </a:p>
          <a:p>
            <a:pPr algn="l" rtl="0" eaLnBrk="0">
              <a:lnSpc>
                <a:spcPct val="103000"/>
              </a:lnSpc>
            </a:pPr>
            <a:endParaRPr lang="en-US" altLang="en-US" sz="800" dirty="0"/>
          </a:p>
          <a:p>
            <a:pPr marL="12700" algn="l" rtl="0" eaLnBrk="0">
              <a:lnSpc>
                <a:spcPct val="95000"/>
              </a:lnSpc>
              <a:spcBef>
                <a:spcPts val="5"/>
              </a:spcBef>
            </a:pP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应用：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Diffie-Hellman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密钥交换和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ElGamal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加密</a:t>
            </a:r>
            <a:endParaRPr lang="en-US" altLang="en-US" sz="1400" dirty="0"/>
          </a:p>
        </p:txBody>
      </p:sp>
      <p:sp>
        <p:nvSpPr>
          <p:cNvPr id="174" name="textbox 174"/>
          <p:cNvSpPr/>
          <p:nvPr/>
        </p:nvSpPr>
        <p:spPr>
          <a:xfrm>
            <a:off x="498448" y="3446131"/>
            <a:ext cx="3921759" cy="26625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000"/>
              </a:lnSpc>
            </a:pPr>
            <a:endParaRPr lang="en-US" altLang="en-US" sz="100" dirty="0"/>
          </a:p>
          <a:p>
            <a:pPr marL="1505585" algn="l" rtl="0" eaLnBrk="0">
              <a:lnSpc>
                <a:spcPct val="100000"/>
              </a:lnSpc>
            </a:pPr>
            <a:r>
              <a:rPr sz="1500" kern="0" spc="70" dirty="0">
                <a:ln w="5793" cap="flat" cmpd="sng">
                  <a:solidFill>
                    <a:srgbClr val="FFFFFF">
                      <a:alpha val="100000"/>
                    </a:srgbClr>
                  </a:solidFill>
                  <a:prstDash val="solid"/>
                  <a:bevel/>
                </a:ln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大整数分解问题</a:t>
            </a:r>
            <a:endParaRPr lang="en-US" altLang="en-US" sz="1500" dirty="0"/>
          </a:p>
          <a:p>
            <a:pPr algn="l" rtl="0" eaLnBrk="0">
              <a:lnSpc>
                <a:spcPct val="134000"/>
              </a:lnSpc>
            </a:pPr>
            <a:endParaRPr lang="en-US" altLang="en-US" sz="1000" dirty="0"/>
          </a:p>
          <a:p>
            <a:pPr marL="16510" algn="l" rtl="0" eaLnBrk="0">
              <a:lnSpc>
                <a:spcPct val="89000"/>
              </a:lnSpc>
              <a:spcBef>
                <a:spcPts val="430"/>
              </a:spcBef>
            </a:pP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定义：给定一个大整数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r>
              <a:rPr sz="1400" kern="0" spc="-8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，找出其质因数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q</a:t>
            </a:r>
            <a:r>
              <a:rPr sz="1400" kern="0" spc="-14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，使</a:t>
            </a:r>
            <a:endParaRPr lang="en-US" altLang="en-US" sz="1400" dirty="0"/>
          </a:p>
          <a:p>
            <a:pPr marL="13335" algn="l" rtl="0" eaLnBrk="0">
              <a:lnSpc>
                <a:spcPts val="2520"/>
              </a:lnSpc>
            </a:pP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得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r>
              <a:rPr sz="1400" kern="0" spc="19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=</a:t>
            </a:r>
            <a:r>
              <a:rPr sz="1400" kern="0" spc="9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1400" kern="0" spc="10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* 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q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</a:t>
            </a:r>
            <a:endParaRPr lang="en-US" altLang="en-US" sz="1400" dirty="0"/>
          </a:p>
          <a:p>
            <a:pPr marL="27940" algn="l" rtl="0" eaLnBrk="0">
              <a:lnSpc>
                <a:spcPct val="84000"/>
              </a:lnSpc>
              <a:spcBef>
                <a:spcPts val="1185"/>
              </a:spcBef>
            </a:pPr>
            <a:r>
              <a:rPr sz="1400" kern="0" spc="3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困难性</a:t>
            </a:r>
            <a:r>
              <a:rPr sz="1400" kern="0" spc="30" dirty="0">
                <a:solidFill>
                  <a:srgbClr val="FFFFFF">
                    <a:alpha val="100000"/>
                  </a:srgbClr>
                </a:solidFill>
                <a:latin typeface="Segoe Print" panose="02000600000000000000"/>
                <a:ea typeface="Segoe Print" panose="02000600000000000000"/>
                <a:cs typeface="Segoe Print" panose="02000600000000000000"/>
              </a:rPr>
              <a:t>:</a:t>
            </a:r>
            <a:r>
              <a:rPr sz="1400" kern="0" spc="3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，素数的检验和求取都非常困难。即已知</a:t>
            </a:r>
            <a:endParaRPr lang="en-US" altLang="en-US" sz="1400" dirty="0"/>
          </a:p>
          <a:p>
            <a:pPr marL="26035" indent="-11430" algn="l" rtl="0" eaLnBrk="0">
              <a:lnSpc>
                <a:spcPct val="151000"/>
              </a:lnSpc>
              <a:spcBef>
                <a:spcPts val="15"/>
              </a:spcBef>
            </a:pP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素数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q</a:t>
            </a:r>
            <a:r>
              <a:rPr sz="1400" kern="0" spc="-14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，我们也不能快速地验证它们是否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因数。已知</a:t>
            </a:r>
            <a:r>
              <a:rPr sz="1400" kern="0" spc="1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r>
              <a:rPr sz="1400" kern="0" spc="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的所有因数，不能快速地找到一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对新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400" kern="0" spc="-2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的素数</a:t>
            </a:r>
            <a:r>
              <a:rPr sz="1400" kern="0" spc="-2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p</a:t>
            </a:r>
            <a:r>
              <a:rPr sz="1400" kern="0" spc="-2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sz="1400" kern="0" spc="-2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q</a:t>
            </a:r>
            <a:r>
              <a:rPr sz="1400" kern="0" spc="-16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 </a:t>
            </a:r>
            <a:r>
              <a:rPr sz="1400" kern="0" spc="-2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，使得它们是</a:t>
            </a:r>
            <a:r>
              <a:rPr sz="1400" kern="0" spc="-2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N</a:t>
            </a:r>
            <a:r>
              <a:rPr sz="1400" kern="0" spc="-2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的因数</a:t>
            </a:r>
            <a:r>
              <a:rPr lang="en-US" sz="1400" kern="0" spc="-2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[3]</a:t>
            </a:r>
            <a:r>
              <a:rPr sz="1400" kern="0" spc="-3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en-US" sz="1400" dirty="0"/>
          </a:p>
          <a:p>
            <a:pPr algn="l" rtl="0" eaLnBrk="0">
              <a:lnSpc>
                <a:spcPct val="111000"/>
              </a:lnSpc>
            </a:pPr>
            <a:endParaRPr lang="en-US" altLang="en-US" sz="800" dirty="0"/>
          </a:p>
          <a:p>
            <a:pPr algn="l" rtl="0" eaLnBrk="0">
              <a:lnSpc>
                <a:spcPct val="6000"/>
              </a:lnSpc>
            </a:pPr>
            <a:endParaRPr lang="en-US" altLang="en-US" sz="100" dirty="0"/>
          </a:p>
          <a:p>
            <a:pPr marL="12700" algn="l" rtl="0" eaLnBrk="0">
              <a:lnSpc>
                <a:spcPct val="96000"/>
              </a:lnSpc>
            </a:pP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应用：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Cambria Math" panose="02040503050406030204"/>
                <a:ea typeface="Cambria Math" panose="02040503050406030204"/>
                <a:cs typeface="Cambria Math" panose="02040503050406030204"/>
              </a:rPr>
              <a:t>RSA</a:t>
            </a:r>
            <a:r>
              <a:rPr sz="1400" kern="0" spc="-10" dirty="0">
                <a:solidFill>
                  <a:srgbClr val="FFFFFF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加密</a:t>
            </a:r>
            <a:endParaRPr lang="en-US" altLang="en-US" sz="1400" dirty="0"/>
          </a:p>
        </p:txBody>
      </p:sp>
      <p:pic>
        <p:nvPicPr>
          <p:cNvPr id="176" name="picture 1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98997" y="98304"/>
            <a:ext cx="9268442" cy="709536"/>
          </a:xfrm>
          <a:prstGeom prst="rect">
            <a:avLst/>
          </a:prstGeom>
        </p:spPr>
      </p:pic>
      <p:sp>
        <p:nvSpPr>
          <p:cNvPr id="178" name="path"/>
          <p:cNvSpPr/>
          <p:nvPr/>
        </p:nvSpPr>
        <p:spPr>
          <a:xfrm>
            <a:off x="193675" y="862329"/>
            <a:ext cx="11803379" cy="7620"/>
          </a:xfrm>
          <a:custGeom>
            <a:avLst/>
            <a:gdLst/>
            <a:ahLst/>
            <a:cxnLst/>
            <a:rect l="0" t="0" r="0" b="0"/>
            <a:pathLst>
              <a:path w="18587" h="12">
                <a:moveTo>
                  <a:pt x="18587" y="12"/>
                </a:moveTo>
                <a:lnTo>
                  <a:pt x="0" y="12"/>
                </a:lnTo>
                <a:lnTo>
                  <a:pt x="0" y="0"/>
                </a:lnTo>
                <a:lnTo>
                  <a:pt x="18587" y="0"/>
                </a:lnTo>
                <a:lnTo>
                  <a:pt x="18587" y="12"/>
                </a:lnTo>
              </a:path>
            </a:pathLst>
          </a:cu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16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182" name="picture 1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685800" y="1600200"/>
            <a:ext cx="7063740" cy="4027932"/>
          </a:xfrm>
          <a:prstGeom prst="rect">
            <a:avLst/>
          </a:prstGeom>
        </p:spPr>
      </p:pic>
      <p:sp>
        <p:nvSpPr>
          <p:cNvPr id="184" name="textbox 184"/>
          <p:cNvSpPr/>
          <p:nvPr/>
        </p:nvSpPr>
        <p:spPr>
          <a:xfrm>
            <a:off x="8085201" y="2084552"/>
            <a:ext cx="3890645" cy="30448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</a:pPr>
            <a:endParaRPr lang="en-US" altLang="en-US" sz="100" dirty="0"/>
          </a:p>
          <a:p>
            <a:pPr marL="17145" indent="454025" algn="l" rtl="0" eaLnBrk="0">
              <a:lnSpc>
                <a:spcPct val="104000"/>
              </a:lnSpc>
            </a:pP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离散对数问题一个典型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的应用就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 </a:t>
            </a:r>
            <a:r>
              <a:rPr sz="1700" kern="0" spc="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Diffie</a:t>
            </a:r>
            <a:r>
              <a:rPr sz="1700" kern="0" spc="-29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5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</a:t>
            </a:r>
            <a:r>
              <a:rPr sz="1700" kern="0" spc="-42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Hellman</a:t>
            </a:r>
            <a:r>
              <a:rPr sz="1700" kern="0" spc="5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密钥交换协议</a:t>
            </a:r>
            <a:r>
              <a:rPr lang="en-US" sz="1700" kern="0" spc="5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[4]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sz="1700" kern="0" spc="7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Diffie</a:t>
            </a:r>
            <a:r>
              <a:rPr sz="1700" kern="0" spc="-34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7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</a:t>
            </a:r>
            <a:r>
              <a:rPr sz="1700" kern="0" spc="-42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7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Hellma</a:t>
            </a:r>
            <a:r>
              <a:rPr sz="1700" kern="0" spc="6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</a:t>
            </a:r>
            <a:r>
              <a:rPr sz="1700" kern="0" spc="-45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6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Key</a:t>
            </a:r>
            <a:r>
              <a:rPr sz="1700" kern="0" spc="-46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6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Exchange</a:t>
            </a:r>
            <a:r>
              <a:rPr sz="1700" kern="0" spc="-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），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4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简称</a:t>
            </a:r>
            <a:r>
              <a:rPr sz="1700" kern="0" spc="-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DHKE</a:t>
            </a:r>
            <a:r>
              <a:rPr sz="1700" kern="0" spc="4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en-US" sz="1700" dirty="0"/>
          </a:p>
          <a:p>
            <a:pPr algn="l" rtl="0" eaLnBrk="0">
              <a:lnSpc>
                <a:spcPct val="169000"/>
              </a:lnSpc>
            </a:pPr>
            <a:endParaRPr lang="en-US" altLang="en-US" sz="1000" dirty="0"/>
          </a:p>
          <a:p>
            <a:pPr algn="l" rtl="0" eaLnBrk="0">
              <a:lnSpc>
                <a:spcPct val="106000"/>
              </a:lnSpc>
            </a:pPr>
            <a:endParaRPr lang="en-US" altLang="en-US" sz="400" dirty="0"/>
          </a:p>
          <a:p>
            <a:pPr marL="12700" indent="455295" algn="l" rtl="0" eaLnBrk="0">
              <a:lnSpc>
                <a:spcPct val="104000"/>
              </a:lnSpc>
              <a:spcBef>
                <a:spcPts val="0"/>
              </a:spcBef>
            </a:pP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使用这个协议，通信双方可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以在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完全没有对方任何预先信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息的条件下，</a:t>
            </a:r>
            <a:r>
              <a:rPr sz="1700" kern="0" spc="-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通过不安全信道创建起一个密钥。这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个密钥只有通信双方知道，其他人无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sz="1700" kern="0" spc="9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法获得，可以在后续的通信中作为对</a:t>
            </a:r>
            <a:r>
              <a:rPr sz="1700" kern="0" spc="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称密钥来加密通信内容。</a:t>
            </a:r>
            <a:endParaRPr lang="en-US" altLang="en-US" sz="1700" dirty="0"/>
          </a:p>
        </p:txBody>
      </p:sp>
      <p:sp>
        <p:nvSpPr>
          <p:cNvPr id="186" name="textbox 186"/>
          <p:cNvSpPr/>
          <p:nvPr/>
        </p:nvSpPr>
        <p:spPr>
          <a:xfrm>
            <a:off x="3588163" y="291985"/>
            <a:ext cx="4906645" cy="4565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3390"/>
              </a:lnSpc>
            </a:pPr>
            <a:r>
              <a:rPr sz="2700" kern="0" spc="0" dirty="0">
                <a:solidFill>
                  <a:srgbClr val="7F2157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Diffie</a:t>
            </a:r>
            <a:r>
              <a:rPr sz="2700" kern="0" spc="-500" dirty="0">
                <a:solidFill>
                  <a:srgbClr val="7F2157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700" kern="0" spc="-830" dirty="0">
                <a:solidFill>
                  <a:srgbClr val="7F2157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</a:t>
            </a:r>
            <a:r>
              <a:rPr sz="2700" kern="0" spc="-670" dirty="0">
                <a:solidFill>
                  <a:srgbClr val="7F2157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700" kern="0" spc="0" dirty="0">
                <a:solidFill>
                  <a:srgbClr val="7F2157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Hellman</a:t>
            </a:r>
            <a:r>
              <a:rPr sz="2700" kern="0" spc="210" dirty="0">
                <a:solidFill>
                  <a:srgbClr val="802157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密钥交换协议</a:t>
            </a:r>
            <a:endParaRPr lang="en-US" altLang="en-US" sz="2700" dirty="0"/>
          </a:p>
        </p:txBody>
      </p:sp>
      <p:pic>
        <p:nvPicPr>
          <p:cNvPr id="188" name="picture 1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0156292" y="143781"/>
            <a:ext cx="1668879" cy="589078"/>
          </a:xfrm>
          <a:prstGeom prst="rect">
            <a:avLst/>
          </a:prstGeom>
        </p:spPr>
      </p:pic>
      <p:sp>
        <p:nvSpPr>
          <p:cNvPr id="190" name="textbox 190"/>
          <p:cNvSpPr/>
          <p:nvPr/>
        </p:nvSpPr>
        <p:spPr>
          <a:xfrm>
            <a:off x="1612197" y="6000509"/>
            <a:ext cx="4842509" cy="2425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00"/>
              </a:lnSpc>
            </a:pPr>
            <a:endParaRPr lang="en-US" altLang="en-US" sz="100" dirty="0"/>
          </a:p>
          <a:p>
            <a:pPr marL="12700" algn="l" rtl="0" eaLnBrk="0">
              <a:lnSpc>
                <a:spcPts val="1705"/>
              </a:lnSpc>
            </a:pPr>
            <a:r>
              <a:rPr sz="1400" kern="0" spc="10" dirty="0">
                <a:solidFill>
                  <a:srgbClr val="000000">
                    <a:alpha val="100000"/>
                  </a:srgbClr>
                </a:solidFill>
                <a:latin typeface="Arial" panose="020B0604020202020204"/>
                <a:ea typeface="Arial" panose="020B0604020202020204"/>
                <a:cs typeface="Arial" panose="020B0604020202020204"/>
              </a:rPr>
              <a:t>.    </a:t>
            </a:r>
            <a:r>
              <a:rPr sz="1400" kern="0" spc="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密钥交换协议两位发明者命名，左为</a:t>
            </a:r>
            <a:r>
              <a:rPr sz="1400" kern="0" spc="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Diffie</a:t>
            </a:r>
            <a:r>
              <a:rPr sz="1400" kern="0" spc="10" dirty="0">
                <a:solidFill>
                  <a:srgbClr val="000000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，右为</a:t>
            </a:r>
            <a:r>
              <a:rPr sz="1400" kern="0" spc="0" dirty="0">
                <a:solidFill>
                  <a:srgbClr val="252525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Hellman</a:t>
            </a:r>
            <a:endParaRPr lang="en-US" altLang="en-US" sz="1400" dirty="0"/>
          </a:p>
        </p:txBody>
      </p:sp>
      <p:sp>
        <p:nvSpPr>
          <p:cNvPr id="192" name="path"/>
          <p:cNvSpPr/>
          <p:nvPr/>
        </p:nvSpPr>
        <p:spPr>
          <a:xfrm>
            <a:off x="228600" y="869950"/>
            <a:ext cx="11803380" cy="7620"/>
          </a:xfrm>
          <a:custGeom>
            <a:avLst/>
            <a:gdLst/>
            <a:ahLst/>
            <a:cxnLst/>
            <a:rect l="0" t="0" r="0" b="0"/>
            <a:pathLst>
              <a:path w="18588" h="12">
                <a:moveTo>
                  <a:pt x="18588" y="12"/>
                </a:moveTo>
                <a:lnTo>
                  <a:pt x="0" y="12"/>
                </a:lnTo>
                <a:lnTo>
                  <a:pt x="0" y="0"/>
                </a:lnTo>
                <a:lnTo>
                  <a:pt x="18588" y="0"/>
                </a:lnTo>
                <a:lnTo>
                  <a:pt x="18588" y="12"/>
                </a:lnTo>
              </a:path>
            </a:pathLst>
          </a:custGeom>
          <a:solidFill>
            <a:srgbClr val="7E7E7E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DIAGRAM_VIRTUALLY_FRAME" val="{&quot;height&quot;:280.0511023622047,&quot;left&quot;:89.4,&quot;top&quot;:80.27992125984252,&quot;width&quot;:451.91070866141735}"/>
</p:tagLst>
</file>

<file path=ppt/tags/tag11.xml><?xml version="1.0" encoding="utf-8"?>
<p:tagLst xmlns:p="http://schemas.openxmlformats.org/presentationml/2006/main">
  <p:tag name="KSO_WM_DIAGRAM_VIRTUALLY_FRAME" val="{&quot;height&quot;:280.0511023622047,&quot;left&quot;:89.4,&quot;top&quot;:80.27992125984252,&quot;width&quot;:451.91070866141735}"/>
</p:tagLst>
</file>

<file path=ppt/tags/tag12.xml><?xml version="1.0" encoding="utf-8"?>
<p:tagLst xmlns:p="http://schemas.openxmlformats.org/presentationml/2006/main">
  <p:tag name="KSO_WM_DIAGRAM_VIRTUALLY_FRAME" val="{&quot;height&quot;:280.0511023622047,&quot;left&quot;:89.4,&quot;top&quot;:80.27992125984252,&quot;width&quot;:451.91070866141735}"/>
</p:tagLst>
</file>

<file path=ppt/tags/tag13.xml><?xml version="1.0" encoding="utf-8"?>
<p:tagLst xmlns:p="http://schemas.openxmlformats.org/presentationml/2006/main">
  <p:tag name="KSO_WM_DIAGRAM_VIRTUALLY_FRAME" val="{&quot;height&quot;:280.0511023622047,&quot;left&quot;:89.4,&quot;top&quot;:80.27992125984252,&quot;width&quot;:451.91070866141735}"/>
</p:tagLst>
</file>

<file path=ppt/tags/tag14.xml><?xml version="1.0" encoding="utf-8"?>
<p:tagLst xmlns:p="http://schemas.openxmlformats.org/presentationml/2006/main">
  <p:tag name="commondata" val="eyJoZGlkIjoiZDA3ZDQwMmNiOWFlYzZjYTcwOWJiZGQ0YTA5ODBmZGUifQ==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DIAGRAM_VIRTUALLY_FRAME" val="{&quot;height&quot;:280.0511023622047,&quot;left&quot;:89.4,&quot;top&quot;:80.27992125984252,&quot;width&quot;:451.91070866141735}"/>
</p:tagLst>
</file>

<file path=ppt/tags/tag7.xml><?xml version="1.0" encoding="utf-8"?>
<p:tagLst xmlns:p="http://schemas.openxmlformats.org/presentationml/2006/main">
  <p:tag name="KSO_WM_DIAGRAM_VIRTUALLY_FRAME" val="{&quot;height&quot;:280.0511023622047,&quot;left&quot;:89.4,&quot;top&quot;:80.27992125984252,&quot;width&quot;:451.91070866141735}"/>
</p:tagLst>
</file>

<file path=ppt/tags/tag8.xml><?xml version="1.0" encoding="utf-8"?>
<p:tagLst xmlns:p="http://schemas.openxmlformats.org/presentationml/2006/main">
  <p:tag name="KSO_WM_DIAGRAM_VIRTUALLY_FRAME" val="{&quot;height&quot;:280.0511023622047,&quot;left&quot;:89.4,&quot;top&quot;:80.27992125984252,&quot;width&quot;:451.91070866141735}"/>
</p:tagLst>
</file>

<file path=ppt/tags/tag9.xml><?xml version="1.0" encoding="utf-8"?>
<p:tagLst xmlns:p="http://schemas.openxmlformats.org/presentationml/2006/main">
  <p:tag name="KSO_WM_DIAGRAM_VIRTUALLY_FRAME" val="{&quot;height&quot;:280.0511023622047,&quot;left&quot;:89.4,&quot;top&quot;:80.27992125984252,&quot;width&quot;:451.91070866141735}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8611</Words>
  <Application>WPS 演示</Application>
  <PresentationFormat/>
  <Paragraphs>797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7" baseType="lpstr">
      <vt:lpstr>Arial</vt:lpstr>
      <vt:lpstr>宋体</vt:lpstr>
      <vt:lpstr>Wingdings</vt:lpstr>
      <vt:lpstr>微软雅黑</vt:lpstr>
      <vt:lpstr>Times New Roman</vt:lpstr>
      <vt:lpstr>Segoe Print</vt:lpstr>
      <vt:lpstr>WenQuanYi Micro Hei Mono</vt:lpstr>
      <vt:lpstr>Segoe Print</vt:lpstr>
      <vt:lpstr>汉仪大宋简</vt:lpstr>
      <vt:lpstr>Times New Roman</vt:lpstr>
      <vt:lpstr>Wingdings</vt:lpstr>
      <vt:lpstr>Arial</vt:lpstr>
      <vt:lpstr>Cambria Math</vt:lpstr>
      <vt:lpstr>Arial Unicode MS</vt:lpstr>
      <vt:lpstr>Calibri</vt:lpstr>
      <vt:lpstr>仿宋</vt:lpstr>
      <vt:lpstr>Segoe UI</vt:lpstr>
      <vt:lpstr>Segoe UI Symbol</vt:lpstr>
      <vt:lpstr>华文新魏</vt:lpstr>
      <vt:lpstr>Office theme</vt:lpstr>
      <vt:lpstr>PowerPoint 演示文稿</vt:lpstr>
      <vt:lpstr>PowerPoint 演示文稿</vt:lpstr>
      <vt:lpstr>分工安排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怀.瑾.</cp:lastModifiedBy>
  <cp:revision>2</cp:revision>
  <dcterms:created xsi:type="dcterms:W3CDTF">2024-05-30T13:41:00Z</dcterms:created>
  <dcterms:modified xsi:type="dcterms:W3CDTF">2024-05-31T08:08:08Z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wqlLaW5nc29mdCBQREYgdG8gV1BTIDkw</vt:lpwstr>
  </property>
  <property fmtid="{D5CDD505-2E9C-101B-9397-08002B2CF9AE}" pid="3" name="Created">
    <vt:filetime>2024-05-31T05:38:33Z</vt:filetime>
  </property>
  <property fmtid="{D5CDD505-2E9C-101B-9397-08002B2CF9AE}" pid="4" name="ICV">
    <vt:lpwstr>D21409B2BCC74B8D8939B82D7AF2DE40_12</vt:lpwstr>
  </property>
  <property fmtid="{D5CDD505-2E9C-101B-9397-08002B2CF9AE}" pid="5" name="KSOProductBuildVer">
    <vt:lpwstr>2052-12.1.0.16929</vt:lpwstr>
  </property>
</Properties>
</file>